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9" r:id="rId4"/>
    <p:sldId id="263" r:id="rId5"/>
    <p:sldId id="264" r:id="rId6"/>
    <p:sldId id="277" r:id="rId7"/>
    <p:sldId id="278" r:id="rId8"/>
    <p:sldId id="271" r:id="rId9"/>
    <p:sldId id="279" r:id="rId10"/>
    <p:sldId id="266" r:id="rId11"/>
    <p:sldId id="274" r:id="rId12"/>
    <p:sldId id="280" r:id="rId13"/>
    <p:sldId id="281" r:id="rId14"/>
    <p:sldId id="265" r:id="rId15"/>
    <p:sldId id="267" r:id="rId16"/>
    <p:sldId id="268" r:id="rId17"/>
    <p:sldId id="269" r:id="rId18"/>
    <p:sldId id="270" r:id="rId19"/>
    <p:sldId id="273" r:id="rId20"/>
    <p:sldId id="282" r:id="rId21"/>
    <p:sldId id="283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2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9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0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4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3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8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8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6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7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5E72C73-2D91-4E12-BA25-F0AA0C03599B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27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6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kk.hu/gyujto/intezmenyek#kepzesi-es-kimeneti-kovetelmenyek-programtantervek" TargetMode="External"/><Relationship Id="rId2" Type="http://schemas.openxmlformats.org/officeDocument/2006/relationships/hyperlink" Target="https://www.nive.hu/index.php?option=com_content&amp;view=article&amp;id=540&amp;Itemid=10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Szakmai vizsga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2025/2026 tanév</a:t>
            </a:r>
          </a:p>
        </p:txBody>
      </p:sp>
    </p:spTree>
    <p:extLst>
      <p:ext uri="{BB962C8B-B14F-4D97-AF65-F5344CB8AC3E}">
        <p14:creationId xmlns:p14="http://schemas.microsoft.com/office/powerpoint/2010/main" val="220586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8000" y="1117600"/>
            <a:ext cx="104521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szakmai vizsga jellemzői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Szkt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szerinti szakmai vizsga minden esetben két lényeges részből áll:</a:t>
            </a:r>
          </a:p>
          <a:p>
            <a:pPr lvl="0"/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Központi interaktív vizsgatevékenység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amelynek keretében a szakképzésért felelős miniszter által jóváhagyott (a vizsgán megszerezhető szakma szakmai ismeretkörét felölelő) feladatbankból számítógép által véletlenszerűen generált vizsgafeladatsort kell megoldani.</a:t>
            </a:r>
          </a:p>
          <a:p>
            <a:pPr lvl="0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Ennek lehetséges központi időpontjai (a vizsgaidőszakokhoz igazodóan)a Nemzeti Szakképzési és Felnőttképzési Hivatal (NSZFH) honlapján hirdetik ki (www.nive.hu)</a:t>
            </a:r>
          </a:p>
          <a:p>
            <a:pPr lvl="0"/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 vizsgarész számítógépen keresztül, zárt rendszerű vizsgarendszerben működik és ebben történik az eredmények értékelése és közlése is.</a:t>
            </a:r>
          </a:p>
          <a:p>
            <a:pPr lvl="0"/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46100" y="647700"/>
            <a:ext cx="95885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Az interaktív vizsga fontos tudnivalói</a:t>
            </a:r>
          </a:p>
          <a:p>
            <a:pPr>
              <a:lnSpc>
                <a:spcPct val="200000"/>
              </a:lnSpc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Nagyon fontos a PONTOS MEGJELENÉS!!!!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„Utolsó esély” – 10 perc!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Személyazonosító dokumentum – Érvényes!!! (Krétában rögzítve)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kitöltés tudnivalói – tanulói vizsgatájékoztató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Eredmény – a teljes vizsga zárása után néhány perccel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Esetleges technikai hibák - elkerülése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BC0E5F5-414F-47AF-9B07-C2ECDF56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067" y="3217334"/>
            <a:ext cx="3530598" cy="35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694E70F-D5C8-4097-BF25-FF088A8B2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425699" y="-1130301"/>
            <a:ext cx="5935133" cy="84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1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0B4A283-5803-413A-B3E6-4311699F1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8" b="27654"/>
          <a:stretch/>
        </p:blipFill>
        <p:spPr>
          <a:xfrm>
            <a:off x="2345267" y="73504"/>
            <a:ext cx="6841066" cy="60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4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0200" y="59267"/>
            <a:ext cx="10261600" cy="612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szakmai vizsga jellemzői</a:t>
            </a:r>
          </a:p>
          <a:p>
            <a:pPr>
              <a:lnSpc>
                <a:spcPct val="150000"/>
              </a:lnSpc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2. Projektfeladat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amelyet az akkreditált vizsgaközpont készít el, és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amely a szakma jellegétől és az akkreditált vizsgaközpont döntésétől függően lehet a projektfeladat keretében részben vagy egészben megvalósított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gyakorlati</a:t>
            </a:r>
          </a:p>
          <a:p>
            <a:pPr>
              <a:lnSpc>
                <a:spcPct val="150000"/>
              </a:lnSpc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vizsgamunka, vizsgaremek, vizsgamű vagy egyéb vizsgaprodukció vagy záródolgozat vagy portfólió.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elkészült projektfeladatot a vizsga utolsó szakaszában,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szóban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az adott szakma folytatásához szükséges ismeretek ellenőrzésére is kiterjedően </a:t>
            </a:r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„meg kell védeni”.</a:t>
            </a:r>
          </a:p>
          <a:p>
            <a:pPr>
              <a:lnSpc>
                <a:spcPct val="15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védés szintén a szakma jellegétől függően lehet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rövid prezentáció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 feladat eredményének (működésének)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rövid bemutatása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szakmai beszélgetés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feladat végrehajtásának lépéseiről, azok szakszerűségéről, a feladat alternatív megoldásának esetleges lehetőségeiről stb. </a:t>
            </a:r>
          </a:p>
        </p:txBody>
      </p:sp>
    </p:spTree>
    <p:extLst>
      <p:ext uri="{BB962C8B-B14F-4D97-AF65-F5344CB8AC3E}">
        <p14:creationId xmlns:p14="http://schemas.microsoft.com/office/powerpoint/2010/main" val="305773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84200" y="1308100"/>
            <a:ext cx="960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szakmai vizsga időkeretei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szakmai vizsga időbeli kereteiben, lehetőségeiben nem történt változás a korábbi gyakorlathoz képest.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vizsgát a kezdéstől számított 30 napon belül kell befejezni, az interaktív vizsgatevékenység 8:00 és 18:00 óra, a projektfeladat 7:00 és 19:00 óra között kerülhet végrehajtásra.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napi vizsgaidő maximum 8 óra lehet és egy vizsgázó számára a vizsgára maximum 3 különböző napon kerülhet sor (pl. első nap 2 órás interaktív vizsgatevékenység, második nap a projektfeladat 5 órás része, a harmadik nap a projektfeladat befejezése és 10 perces védése összesen 4 óra időtartamban)</a:t>
            </a:r>
          </a:p>
        </p:txBody>
      </p:sp>
    </p:spTree>
    <p:extLst>
      <p:ext uri="{BB962C8B-B14F-4D97-AF65-F5344CB8AC3E}">
        <p14:creationId xmlns:p14="http://schemas.microsoft.com/office/powerpoint/2010/main" val="304744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9032" y="449576"/>
            <a:ext cx="1105323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szakmai vizsgabizottság tagjai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Vizsgafelügyelő – a vizsga törvényességéért, szabályszerű lebonyolításáért felel, részt vehet a vizsgáztatás folyamatában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Ellenőrzi a vizsga előkészítését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Ellenőrzi a vizsgán felhasznált dokumentumokat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Tájékoztatja a vizsgázókat a vizsga általános és az egyes feladatokkal kapcsolatos szabályairól, a vizsga várható ütemezéséről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Vezeti a vizsgát, felügyeli a vizsga folyamatának jogszerűségét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Felfüggesztheti a vizsgát, ha a lebonyolítás jogszerű feltételei (amelybe természetesen a nyugodt vizsgalégkör és a biztonságos, balesetmentes vizsgakörülmények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ais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beleértendők) nem biztosítottak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8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41299" y="850900"/>
            <a:ext cx="105198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vizsgabizottság tagjai</a:t>
            </a:r>
          </a:p>
          <a:p>
            <a:endParaRPr lang="hu-H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lebonyolítási rend szerint részt vesznek a vizsgáztatásban,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ellenőrzik a projektfeladat megvalósításának lépéseit, és rögzítik azok eredményeit,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ezen adatok és információk alapján elvégzik az értékelést, valamint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értékelési folyamat eredményét bemutató és a javasolt érdemjegyet tartalmazó dokumentációt a vizsgafelügyelő általi ellenjegyzést követően továbbítják az akkreditált szakképzési vizsgaközpont vezetőjének.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vizsgázó minősítéséről az akkreditált vizsgaközpont dönt.</a:t>
            </a:r>
          </a:p>
          <a:p>
            <a:endParaRPr lang="hu-HU" sz="200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0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5300" y="584200"/>
            <a:ext cx="10591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vizsgabizottság tagjai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Felelnek a vizsga szabályszerű lebonyolításáért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lebonyolítási rend szerint részt vesznek a vizsgáztatásban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Ellenőrzik a projektfeladat megvalósításának lépéseit, és rögzítik azok eredményeit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Ezen adatok és információk alapján elvégzik az értékelést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vizsgabizottság az értékelési folyamat eredményét, az eredményeket tartalmazó dokumentációt továbbítják az akkreditált szakképzési vizsgaközpont vezetőjének.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vizsgázó minősítéséről az akkreditált vizsgaközpont dönt.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81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7800" y="431800"/>
            <a:ext cx="11430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vizsgázó teljesítményének értékelése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vizsgázó teljesítményét vizsgafeladatonként illetve vizsgatevékenységenként kell értékelni. Az elérhető pontszámok százalékos teljesítésének érdemjegyben történő kifejezését is tartalmazza az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Szkr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a következők szerint: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• 79% fölött jeles (5),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• 60 % és 79 % között jó (4),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• 50 % és 59 % között közepes (3),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• 40 % és 49 % között elégséges (2),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• 40 % alatt elégtelen (1)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szakmai vizsga minősítését az egyes vizsgatevékenységek képzési és kimeneti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követelményekben meghatározott értékelési súlyarányának megfelelően kell kiszámítani. Sikertelen a szakmai vizsga, ha bármelyik vizsgatevékenység eredménye elégtelen.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szakmai vizsga eredményét az akkreditált vizsgaközpont a szakmai vizsgát követő öt napon belül hirdeti ki</a:t>
            </a:r>
          </a:p>
        </p:txBody>
      </p:sp>
    </p:spTree>
    <p:extLst>
      <p:ext uri="{BB962C8B-B14F-4D97-AF65-F5344CB8AC3E}">
        <p14:creationId xmlns:p14="http://schemas.microsoft.com/office/powerpoint/2010/main" val="298638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6900" y="609600"/>
            <a:ext cx="1033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szakmai vizsgák szabályozó rendeletei: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szakképzésről szóló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2019. évi LXXX. törvény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(a továbbiakban: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Szkt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törvény végrehajtásáról szóló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12/2020. (II. 7.) Korm. rendelet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(a továbbiakban: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Szkr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Szakmajegyzékben szereplő szakmák szakmai tartalma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képzési és kimeneti követelmények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ben kerültek meghatározásra.</a:t>
            </a:r>
          </a:p>
          <a:p>
            <a:endParaRPr lang="hu-HU" sz="2000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1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7C07A9A4-A637-4E34-B275-ED50F164A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70976"/>
              </p:ext>
            </p:extLst>
          </p:nvPr>
        </p:nvGraphicFramePr>
        <p:xfrm>
          <a:off x="1117600" y="466755"/>
          <a:ext cx="8796868" cy="617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446">
                  <a:extLst>
                    <a:ext uri="{9D8B030D-6E8A-4147-A177-3AD203B41FA5}">
                      <a16:colId xmlns:a16="http://schemas.microsoft.com/office/drawing/2014/main" val="3091890945"/>
                    </a:ext>
                  </a:extLst>
                </a:gridCol>
                <a:gridCol w="2422613">
                  <a:extLst>
                    <a:ext uri="{9D8B030D-6E8A-4147-A177-3AD203B41FA5}">
                      <a16:colId xmlns:a16="http://schemas.microsoft.com/office/drawing/2014/main" val="3246223809"/>
                    </a:ext>
                  </a:extLst>
                </a:gridCol>
                <a:gridCol w="2700617">
                  <a:extLst>
                    <a:ext uri="{9D8B030D-6E8A-4147-A177-3AD203B41FA5}">
                      <a16:colId xmlns:a16="http://schemas.microsoft.com/office/drawing/2014/main" val="627078012"/>
                    </a:ext>
                  </a:extLst>
                </a:gridCol>
                <a:gridCol w="1310596">
                  <a:extLst>
                    <a:ext uri="{9D8B030D-6E8A-4147-A177-3AD203B41FA5}">
                      <a16:colId xmlns:a16="http://schemas.microsoft.com/office/drawing/2014/main" val="158100393"/>
                    </a:ext>
                  </a:extLst>
                </a:gridCol>
                <a:gridCol w="1310596">
                  <a:extLst>
                    <a:ext uri="{9D8B030D-6E8A-4147-A177-3AD203B41FA5}">
                      <a16:colId xmlns:a16="http://schemas.microsoft.com/office/drawing/2014/main" val="468090779"/>
                    </a:ext>
                  </a:extLst>
                </a:gridCol>
              </a:tblGrid>
              <a:tr h="46217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Sorszám</a:t>
                      </a:r>
                      <a:endParaRPr lang="hu-H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 Megnevezése</a:t>
                      </a:r>
                      <a:endParaRPr lang="hu-H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 Szakmairánya</a:t>
                      </a:r>
                      <a:endParaRPr lang="hu-H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 </a:t>
                      </a:r>
                      <a:br>
                        <a:rPr lang="hu-HU" sz="900" u="none" strike="noStrike">
                          <a:effectLst/>
                        </a:rPr>
                      </a:br>
                      <a:r>
                        <a:rPr lang="hu-HU" sz="900" u="none" strike="noStrike">
                          <a:effectLst/>
                        </a:rPr>
                        <a:t>Május</a:t>
                      </a:r>
                      <a:endParaRPr lang="hu-H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</a:t>
                      </a:r>
                      <a:br>
                        <a:rPr lang="hu-HU" sz="900" u="none" strike="noStrike">
                          <a:effectLst/>
                        </a:rPr>
                      </a:br>
                      <a:r>
                        <a:rPr lang="hu-HU" sz="900" u="none" strike="noStrike">
                          <a:effectLst/>
                        </a:rPr>
                        <a:t>Május</a:t>
                      </a:r>
                      <a:endParaRPr lang="hu-H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1031498053"/>
                  </a:ext>
                </a:extLst>
              </a:tr>
              <a:tr h="5108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13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Általános ápoló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sngStrike">
                          <a:effectLst/>
                        </a:rPr>
                        <a:t> </a:t>
                      </a:r>
                      <a:endParaRPr lang="hu-HU" sz="900" b="0" i="0" u="none" strike="sng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2026.05.13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 dirty="0">
                          <a:effectLst/>
                        </a:rPr>
                        <a:t>11:00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1482452236"/>
                  </a:ext>
                </a:extLst>
              </a:tr>
              <a:tr h="5108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23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Gyakorló ápoló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sngStrike">
                          <a:effectLst/>
                        </a:rPr>
                        <a:t> </a:t>
                      </a:r>
                      <a:endParaRPr lang="hu-HU" sz="900" b="0" i="0" u="none" strike="sng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2026.05.21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13:00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1812518654"/>
                  </a:ext>
                </a:extLst>
              </a:tr>
              <a:tr h="5108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178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Nyomdász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Nyomtatványfeldolgozó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2026.05.22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9:00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488974467"/>
                  </a:ext>
                </a:extLst>
              </a:tr>
              <a:tr h="5108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180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Nyomdaipari technikus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Nyomdaipari előkészítő 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 dirty="0">
                          <a:effectLst/>
                        </a:rPr>
                        <a:t>2026.05.12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13:00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1345543808"/>
                  </a:ext>
                </a:extLst>
              </a:tr>
              <a:tr h="5108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181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Nyomdaipari technikus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Nyomdaipari gépmester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2026.05.20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13:00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3951908210"/>
                  </a:ext>
                </a:extLst>
              </a:tr>
              <a:tr h="6213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184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Fotográfus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 dirty="0">
                          <a:effectLst/>
                        </a:rPr>
                        <a:t>Kreatív fotográfus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2026.05.12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13:00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4263174961"/>
                  </a:ext>
                </a:extLst>
              </a:tr>
              <a:tr h="5108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186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Grafikus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 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2026.05.20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13:00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486163859"/>
                  </a:ext>
                </a:extLst>
              </a:tr>
              <a:tr h="5108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Divat-, jelmez- és díszlettervező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Divattervező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2026.05.29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9:00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1061729285"/>
                  </a:ext>
                </a:extLst>
              </a:tr>
              <a:tr h="7497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254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Sportedző (a sportág megjelölésével) - sportszervező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 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2026.05.29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 dirty="0">
                          <a:effectLst/>
                        </a:rPr>
                        <a:t>12:00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606076377"/>
                  </a:ext>
                </a:extLst>
              </a:tr>
              <a:tr h="5108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261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Kisgyermekgondozó, -nevelő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 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2026.05.14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13:00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3245388984"/>
                  </a:ext>
                </a:extLst>
              </a:tr>
              <a:tr h="25991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229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Közszolgálati technikus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900" u="none" strike="noStrike">
                          <a:effectLst/>
                        </a:rPr>
                        <a:t>Rendészeti technikus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>
                          <a:effectLst/>
                        </a:rPr>
                        <a:t>2026.05.27</a:t>
                      </a:r>
                      <a:endParaRPr lang="hu-H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u="none" strike="noStrike" dirty="0">
                          <a:effectLst/>
                        </a:rPr>
                        <a:t>11:00</a:t>
                      </a:r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15" marR="8415" marT="8415" marB="0" anchor="ctr"/>
                </a:tc>
                <a:extLst>
                  <a:ext uri="{0D108BD9-81ED-4DB2-BD59-A6C34878D82A}">
                    <a16:rowId xmlns:a16="http://schemas.microsoft.com/office/drawing/2014/main" val="83703342"/>
                  </a:ext>
                </a:extLst>
              </a:tr>
            </a:tbl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E3CCDD4A-44D0-4DB3-81B9-69FB1A3FB824}"/>
              </a:ext>
            </a:extLst>
          </p:cNvPr>
          <p:cNvSpPr txBox="1"/>
          <p:nvPr/>
        </p:nvSpPr>
        <p:spPr>
          <a:xfrm>
            <a:off x="711201" y="0"/>
            <a:ext cx="934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Interaktív vizsgaidőpontok 2026. május</a:t>
            </a:r>
          </a:p>
        </p:txBody>
      </p:sp>
    </p:spTree>
    <p:extLst>
      <p:ext uri="{BB962C8B-B14F-4D97-AF65-F5344CB8AC3E}">
        <p14:creationId xmlns:p14="http://schemas.microsoft.com/office/powerpoint/2010/main" val="286171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8B0095C-1057-4D4F-8CEF-276638C9B919}"/>
              </a:ext>
            </a:extLst>
          </p:cNvPr>
          <p:cNvSpPr txBox="1"/>
          <p:nvPr/>
        </p:nvSpPr>
        <p:spPr>
          <a:xfrm>
            <a:off x="372533" y="711200"/>
            <a:ext cx="105833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Egyszeri pályakezdési juttatás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központi költségvetésről szóló törvény szerint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egyszeri pályakezdési juttatás egyszeri összege az egyszeri pályakezdési juttatás alapjának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a)  133 %-a, ha a szakmai vizsga eredménye 2,00–2,99 között van,</a:t>
            </a:r>
          </a:p>
          <a:p>
            <a:pPr>
              <a:lnSpc>
                <a:spcPct val="20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b)  184 %-a, ha a szakmai vizsga eredménye 3,00–3,99 között van,</a:t>
            </a:r>
          </a:p>
          <a:p>
            <a:pPr>
              <a:lnSpc>
                <a:spcPct val="20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c)  243 %-a, ha a szakmai vizsga eredménye 4,00–4,49 között van,</a:t>
            </a:r>
          </a:p>
          <a:p>
            <a:pPr>
              <a:lnSpc>
                <a:spcPct val="20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d)  302 %-a, ha a szakmai vizsga eredménye 4,49 fölött van, </a:t>
            </a:r>
          </a:p>
          <a:p>
            <a:pPr>
              <a:lnSpc>
                <a:spcPct val="20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ami 150.000 és 300.000 forint közötti összeg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7A674C1-EC16-44A3-B1C3-57AE9AC65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429" y="3995182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46100" y="1104900"/>
            <a:ext cx="10172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ahnschrift SemiLight" panose="020B0502040204020203" pitchFamily="34" charset="0"/>
              </a:rPr>
              <a:t>Hasznos linkek:</a:t>
            </a:r>
          </a:p>
          <a:p>
            <a:endParaRPr lang="hu-HU" dirty="0"/>
          </a:p>
          <a:p>
            <a:r>
              <a:rPr lang="hu-HU" sz="2000" i="1" dirty="0">
                <a:latin typeface="Bahnschrift SemiLight" panose="020B0502040204020203" pitchFamily="34" charset="0"/>
              </a:rPr>
              <a:t>Szakmai vizsga vizsgaidőpontok</a:t>
            </a:r>
          </a:p>
          <a:p>
            <a:r>
              <a:rPr lang="hu-HU" dirty="0">
                <a:hlinkClick r:id="rId2"/>
              </a:rPr>
              <a:t>https://www.nive.hu/index.php?option=com_content&amp;view=article&amp;id=540&amp;Itemid=101</a:t>
            </a:r>
            <a:endParaRPr lang="hu-HU" dirty="0"/>
          </a:p>
          <a:p>
            <a:endParaRPr lang="hu-HU" dirty="0"/>
          </a:p>
          <a:p>
            <a:r>
              <a:rPr lang="hu-HU" sz="2000" i="1" dirty="0">
                <a:latin typeface="Bahnschrift SemiLight" panose="020B0502040204020203" pitchFamily="34" charset="0"/>
              </a:rPr>
              <a:t>IKK – Képzési és kimeneti követelmények</a:t>
            </a:r>
          </a:p>
          <a:p>
            <a:r>
              <a:rPr lang="hu-HU" dirty="0">
                <a:hlinkClick r:id="rId3"/>
              </a:rPr>
              <a:t>https://ikk.hu/gyujto/intezmenyek#kepzesi-es-kimeneti-kovetelmenyek-programtantervek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28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23900" y="596900"/>
            <a:ext cx="1069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Szakmajegyzékben szereplő szakmák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technikumokban a képzés jellemzően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5(6) éves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Képzés végén egyszerre érettségi végzettséget és szakmát lehet szerezni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[Az érettségi vizsga egyes vizsgatárgyai az utolsó évet megelőző tanévben előrehozott érettségi vizsgaként teljesíthetők (ld.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Szkr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258. §), a </a:t>
            </a:r>
            <a:r>
              <a:rPr 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szakmai vizsga eredménye pedig emelt szintű érettségi vizsgatárgynak számít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(ld.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Szkt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92. §).]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technikumokban be lehet kapcsolódni a szakmai képzésbe érettségi végzettség birtokában, ekkor a képzés csak szakmai tartalommal bír és 2 (3) éves</a:t>
            </a:r>
          </a:p>
        </p:txBody>
      </p:sp>
    </p:spTree>
    <p:extLst>
      <p:ext uri="{BB962C8B-B14F-4D97-AF65-F5344CB8AC3E}">
        <p14:creationId xmlns:p14="http://schemas.microsoft.com/office/powerpoint/2010/main" val="11077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7634" y="575733"/>
            <a:ext cx="10160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szakmai vizsgák új rendszere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szakmai vizsga: „állami vizsga, amely a szakirányú oktatás során megtanult, a képzési és kimeneti követelményekben az adott szakmára speciálisan előírt szakmai ismeretek elsajátítását országosan egységes eljárás keretében méri”</a:t>
            </a:r>
          </a:p>
          <a:p>
            <a:endParaRPr lang="hu-HU" sz="2000" dirty="0">
              <a:latin typeface="Bahnschrift SemiLight" panose="020B0502040204020203" pitchFamily="34" charset="0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8123BC-2D9C-424A-B069-5B6750FC8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01" y="3090333"/>
            <a:ext cx="4250267" cy="28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19150" y="982176"/>
            <a:ext cx="10553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latin typeface="Arial" panose="020B0604020202020204" pitchFamily="34" charset="0"/>
                <a:cs typeface="Arial" panose="020B0604020202020204" pitchFamily="34" charset="0"/>
              </a:rPr>
              <a:t>A szakmai vizsga előkészítése, megszervezése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szakmai vizsgákat – figyelemmel a szakmák szakképző intézményben történő megszerezhetőségére – az iskolai rendszerű oktatás, a tanév rendjéhez igazodóan, a korábban megszokott vizsgaidőszakokban (február-március, május-június és október-november hónapban) lehet megszervezni, lebonyolítani.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akkreditált vizsgaközpont a vizsgaidőszakon belül részben saját maga határozza meg a vizsga vizsgatevékenységek időpontjait (projektfeladat), részben igazodik a szakképzésért felelős miniszter által jóváhagyott központi vizsganapokhoz (interaktív feladat)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078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C4B65EC-A1D2-498C-BC4F-355F5BA8253F}"/>
              </a:ext>
            </a:extLst>
          </p:cNvPr>
          <p:cNvSpPr txBox="1"/>
          <p:nvPr/>
        </p:nvSpPr>
        <p:spPr>
          <a:xfrm>
            <a:off x="736600" y="745067"/>
            <a:ext cx="10160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Jelentkezés a szakmai vizsgára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iskola által rendszeresített jelentkezési lapon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jelentkezési lap benyújtásának határideje: a május-júniusi vizsgaidőszak esetén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február 15.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vizsgára bocsátás feltételei: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Érvényes jelentkezési lap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előírt képzési évfolyamok és az egybefüggő szakmai gyakorlat teljesítésének igazolása</a:t>
            </a:r>
          </a:p>
          <a:p>
            <a:pPr marL="742950" lvl="1" indent="-285750">
              <a:lnSpc>
                <a:spcPct val="200000"/>
              </a:lnSpc>
              <a:buFontTx/>
              <a:buChar char="-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KKK-ban található feltételek teljesítése (portfólió, vizsgaremek leadása, stb.)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041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2BE7F7C-0772-4050-9491-55CCA799580C}"/>
              </a:ext>
            </a:extLst>
          </p:cNvPr>
          <p:cNvSpPr txBox="1"/>
          <p:nvPr/>
        </p:nvSpPr>
        <p:spPr>
          <a:xfrm>
            <a:off x="482600" y="1041400"/>
            <a:ext cx="10278533" cy="399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Felmentési kérelmek benyújtása jogszabály, KKK alapján 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Tanulmányi versenyeredmény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Mentesül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szakmai vizsga vagy a vizsgatevékenység letétele alól: </a:t>
            </a:r>
          </a:p>
          <a:p>
            <a:pPr>
              <a:lnSpc>
                <a:spcPct val="20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Országos Szakmai Tanulmányi Versenyen,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vagy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EuroSkills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versenyen a KKK szerinti követelményt teljesítette (meghatározott helyezés, teljesítmény, szint elérése) </a:t>
            </a:r>
          </a:p>
          <a:p>
            <a:pPr>
              <a:lnSpc>
                <a:spcPct val="200000"/>
              </a:lnSpc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= jeles eredmény</a:t>
            </a:r>
          </a:p>
        </p:txBody>
      </p:sp>
    </p:spTree>
    <p:extLst>
      <p:ext uri="{BB962C8B-B14F-4D97-AF65-F5344CB8AC3E}">
        <p14:creationId xmlns:p14="http://schemas.microsoft.com/office/powerpoint/2010/main" val="193068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3700" y="520700"/>
            <a:ext cx="9982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Speciális vizsgakörülmények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 új szakmai vizsgáztatási jogszabályi környezet is „gondol” arra, hogy sajátos nevelési igényű, illetve fogyatékkal élő emberek is részt vesznek szakmai vizsgákon.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Ezért számukra változatlanul biztosítani kell az egyenlő esélyű hozzáférést, a sajátos nevelési igény, illetve a fogyatékosság jellegéhez igazodó vizsgáztatás lehetőségét.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 ehhez kapcsolódó kedvezmények azonban kizárólag az annak alapjául szolgáló körülménnyel összefüggésben biztosíthatóak, és nem vezethetnek a szakma megszerzéséhez szükséges követelmények alóli általános felmentéshez.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Ezen törvényi háttér alapján, az érintettek szakmai vizsgája megvalósulásának elősegítésére az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Szkr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a következő lehetőségeket biztosítja:</a:t>
            </a:r>
          </a:p>
        </p:txBody>
      </p:sp>
    </p:spTree>
    <p:extLst>
      <p:ext uri="{BB962C8B-B14F-4D97-AF65-F5344CB8AC3E}">
        <p14:creationId xmlns:p14="http://schemas.microsoft.com/office/powerpoint/2010/main" val="89313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F122BC8-EF4B-44FF-952E-DE776B70972F}"/>
              </a:ext>
            </a:extLst>
          </p:cNvPr>
          <p:cNvSpPr txBox="1"/>
          <p:nvPr/>
        </p:nvSpPr>
        <p:spPr>
          <a:xfrm>
            <a:off x="563033" y="516467"/>
            <a:ext cx="11065933" cy="554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Felmentési kérelmek benyújtása jogszabály, KKK alapján 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Segédeszköz használata, segédszemély igénybevétele, jelnyelvi tolmács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Indokolt esetben a vizsgázó kérelme alapján engedélyezhető: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interaktív, „írásbeli” vizsgatevékenység szóban történő vizsgatevékenységgel kiváltása VAGY a vizsgatevékenység szóban történő részének írásbeli tevékenységgel történő kiváltása</a:t>
            </a:r>
          </a:p>
          <a:p>
            <a:pPr>
              <a:lnSpc>
                <a:spcPct val="200000"/>
              </a:lnSpc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vizsgatevékenység hosszabb idő alatt történő teljesítése ( a hosszabbítás nem haladhatja meg az előírt időtartam 30 %-át – kivéve ha a KKK másként rendelkezik)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felmentési kérelmet a vizsgázónak a vizsgára jelentkezéssel egyidejűleg kell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írásban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benyújtania.</a:t>
            </a:r>
          </a:p>
        </p:txBody>
      </p:sp>
    </p:spTree>
    <p:extLst>
      <p:ext uri="{BB962C8B-B14F-4D97-AF65-F5344CB8AC3E}">
        <p14:creationId xmlns:p14="http://schemas.microsoft.com/office/powerpoint/2010/main" val="1694627562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0</TotalTime>
  <Words>1458</Words>
  <Application>Microsoft Office PowerPoint</Application>
  <PresentationFormat>Szélesvásznú</PresentationFormat>
  <Paragraphs>235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Bahnschrift SemiLight</vt:lpstr>
      <vt:lpstr>Gill Sans MT</vt:lpstr>
      <vt:lpstr>Times New Roman</vt:lpstr>
      <vt:lpstr>Galéria</vt:lpstr>
      <vt:lpstr>Szakmai vizsga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vizsga</dc:title>
  <dc:creator>Felhasználó</dc:creator>
  <cp:lastModifiedBy>titkarsag</cp:lastModifiedBy>
  <cp:revision>40</cp:revision>
  <dcterms:created xsi:type="dcterms:W3CDTF">2025-01-20T08:37:46Z</dcterms:created>
  <dcterms:modified xsi:type="dcterms:W3CDTF">2026-01-26T07:36:14Z</dcterms:modified>
</cp:coreProperties>
</file>