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</p:sldMasterIdLst>
  <p:sldIdLst>
    <p:sldId id="256" r:id="rId2"/>
    <p:sldId id="302" r:id="rId3"/>
    <p:sldId id="307" r:id="rId4"/>
    <p:sldId id="305" r:id="rId5"/>
    <p:sldId id="300" r:id="rId6"/>
    <p:sldId id="303" r:id="rId7"/>
    <p:sldId id="322" r:id="rId8"/>
    <p:sldId id="314" r:id="rId9"/>
    <p:sldId id="309" r:id="rId10"/>
    <p:sldId id="308" r:id="rId11"/>
    <p:sldId id="326" r:id="rId12"/>
    <p:sldId id="310" r:id="rId13"/>
    <p:sldId id="315" r:id="rId14"/>
    <p:sldId id="261" r:id="rId15"/>
    <p:sldId id="323" r:id="rId16"/>
    <p:sldId id="327" r:id="rId17"/>
    <p:sldId id="312" r:id="rId18"/>
    <p:sldId id="289" r:id="rId19"/>
    <p:sldId id="317" r:id="rId20"/>
    <p:sldId id="316" r:id="rId21"/>
    <p:sldId id="306" r:id="rId22"/>
    <p:sldId id="318" r:id="rId23"/>
    <p:sldId id="319" r:id="rId24"/>
    <p:sldId id="330" r:id="rId25"/>
    <p:sldId id="277" r:id="rId26"/>
    <p:sldId id="284" r:id="rId27"/>
    <p:sldId id="278" r:id="rId28"/>
    <p:sldId id="331" r:id="rId29"/>
    <p:sldId id="332" r:id="rId30"/>
    <p:sldId id="329" r:id="rId31"/>
    <p:sldId id="311" r:id="rId32"/>
    <p:sldId id="313" r:id="rId33"/>
    <p:sldId id="298" r:id="rId34"/>
    <p:sldId id="299" r:id="rId35"/>
    <p:sldId id="325" r:id="rId36"/>
    <p:sldId id="269" r:id="rId37"/>
    <p:sldId id="295" r:id="rId38"/>
    <p:sldId id="279" r:id="rId39"/>
    <p:sldId id="274" r:id="rId40"/>
    <p:sldId id="28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8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8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7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67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84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12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22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92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39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2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4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2FA97F2-95B5-4AAE-9550-B6E3FE71102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1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ktatas.hu/k&#246;znevel&#233;s/&#233;retts&#233;g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b="1" dirty="0">
                <a:solidFill>
                  <a:schemeClr val="accent1"/>
                </a:solidFill>
              </a:rPr>
              <a:t>Tudnivalók az érettségi vizsgáról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97280" y="4463785"/>
            <a:ext cx="10058400" cy="1143000"/>
          </a:xfrm>
        </p:spPr>
        <p:txBody>
          <a:bodyPr>
            <a:normAutofit/>
          </a:bodyPr>
          <a:lstStyle/>
          <a:p>
            <a:r>
              <a:rPr lang="hu-HU" b="1" dirty="0"/>
              <a:t>2026. január 26.</a:t>
            </a:r>
          </a:p>
        </p:txBody>
      </p:sp>
    </p:spTree>
    <p:extLst>
      <p:ext uri="{BB962C8B-B14F-4D97-AF65-F5344CB8AC3E}">
        <p14:creationId xmlns:p14="http://schemas.microsoft.com/office/powerpoint/2010/main" val="58418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2899" y="542835"/>
            <a:ext cx="10523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Jelentkezéskor </a:t>
            </a:r>
            <a:r>
              <a:rPr lang="hu-HU" sz="3200" u="sng" dirty="0"/>
              <a:t>vizsgatárgyakat és vizsgaszintet</a:t>
            </a:r>
            <a:r>
              <a:rPr lang="hu-HU" sz="3200" dirty="0"/>
              <a:t> is kell meg kell jelölni.</a:t>
            </a:r>
          </a:p>
        </p:txBody>
      </p:sp>
      <p:sp>
        <p:nvSpPr>
          <p:cNvPr id="3" name="Téglalap 2"/>
          <p:cNvSpPr/>
          <p:nvPr/>
        </p:nvSpPr>
        <p:spPr>
          <a:xfrm>
            <a:off x="342899" y="1934750"/>
            <a:ext cx="116667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/>
              <a:t>A vizsgázó döntése, hogy </a:t>
            </a:r>
            <a:r>
              <a:rPr lang="hu-HU" sz="2800" b="1" dirty="0">
                <a:solidFill>
                  <a:srgbClr val="00B050"/>
                </a:solidFill>
              </a:rPr>
              <a:t>közép vagy emelt </a:t>
            </a:r>
            <a:r>
              <a:rPr lang="hu-HU" sz="2800" dirty="0"/>
              <a:t>szintet választ.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u="sng" dirty="0">
                <a:solidFill>
                  <a:srgbClr val="00B050"/>
                </a:solidFill>
              </a:rPr>
              <a:t>Emelt szintű </a:t>
            </a:r>
            <a:r>
              <a:rPr lang="hu-HU" sz="2800" dirty="0"/>
              <a:t>vizsgát a felsőoktatásban való továbbtanuláshoz lehet tenni. </a:t>
            </a:r>
            <a:br>
              <a:rPr lang="hu-HU" sz="2800" dirty="0"/>
            </a:b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00B050"/>
                </a:solidFill>
              </a:rPr>
              <a:t>Az emelt szintű vizsgára az iskolában kell jelentkezni</a:t>
            </a:r>
            <a:r>
              <a:rPr lang="hu-HU" sz="2800" dirty="0"/>
              <a:t>. </a:t>
            </a:r>
            <a:br>
              <a:rPr lang="hu-HU" sz="2800" dirty="0"/>
            </a:br>
            <a:r>
              <a:rPr lang="hu-HU" sz="2800" b="1" dirty="0"/>
              <a:t>DE </a:t>
            </a:r>
            <a:r>
              <a:rPr lang="hu-HU" sz="2800" dirty="0"/>
              <a:t>a vizsga nem ebben az intézményben lesz, helyszínéről, időpontjáról írásban értesítik a tanulót,</a:t>
            </a:r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b="1" u="sng" dirty="0">
                <a:solidFill>
                  <a:srgbClr val="00B050"/>
                </a:solidFill>
              </a:rPr>
              <a:t>a „vizsgabehívót” meg kell őrizni.</a:t>
            </a:r>
          </a:p>
        </p:txBody>
      </p:sp>
    </p:spTree>
    <p:extLst>
      <p:ext uri="{BB962C8B-B14F-4D97-AF65-F5344CB8AC3E}">
        <p14:creationId xmlns:p14="http://schemas.microsoft.com/office/powerpoint/2010/main" val="383729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9421" y="1055537"/>
            <a:ext cx="11617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 rögzített adatokat a rendszerből kinyomtatott, aláírt Jelentkezési lapok igazolják.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600" u="sng" dirty="0"/>
          </a:p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hu-HU" sz="3600" u="sng" dirty="0"/>
              <a:t>A Jelentkezési lapon ellenőrizni kell a személyes adatokat.</a:t>
            </a:r>
          </a:p>
          <a:p>
            <a:pPr lvl="1" indent="-457200" algn="just">
              <a:buFont typeface="Wingdings" panose="05000000000000000000" pitchFamily="2" charset="2"/>
              <a:buChar char="§"/>
            </a:pPr>
            <a:endParaRPr lang="hu-HU" sz="3600" u="sng" dirty="0"/>
          </a:p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Aki a jelentkezés időpontjában nincs 18 éves, annak </a:t>
            </a:r>
            <a:r>
              <a:rPr lang="hu-HU" sz="3600" b="1" u="sng" dirty="0"/>
              <a:t>szülői aláírás is</a:t>
            </a:r>
            <a:r>
              <a:rPr lang="hu-HU" sz="3600" b="1" dirty="0"/>
              <a:t> </a:t>
            </a:r>
            <a:r>
              <a:rPr lang="hu-HU" sz="3600" dirty="0"/>
              <a:t>kell.</a:t>
            </a:r>
          </a:p>
        </p:txBody>
      </p:sp>
    </p:spTree>
    <p:extLst>
      <p:ext uri="{BB962C8B-B14F-4D97-AF65-F5344CB8AC3E}">
        <p14:creationId xmlns:p14="http://schemas.microsoft.com/office/powerpoint/2010/main" val="153204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2513" y="667826"/>
            <a:ext cx="11446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Jelentkezési határidő: </a:t>
            </a:r>
            <a:r>
              <a:rPr lang="hu-HU" sz="3600" b="1" u="sng" dirty="0">
                <a:solidFill>
                  <a:srgbClr val="FF0000"/>
                </a:solidFill>
              </a:rPr>
              <a:t>2026.  február 15</a:t>
            </a:r>
            <a:r>
              <a:rPr lang="hu-HU" sz="3600" b="1" dirty="0">
                <a:solidFill>
                  <a:srgbClr val="FF0000"/>
                </a:solidFill>
              </a:rPr>
              <a:t>.</a:t>
            </a:r>
          </a:p>
          <a:p>
            <a:endParaRPr lang="hu-HU" sz="3600" b="1" dirty="0">
              <a:solidFill>
                <a:srgbClr val="FF0000"/>
              </a:solidFill>
            </a:endParaRPr>
          </a:p>
          <a:p>
            <a:pPr algn="just"/>
            <a:r>
              <a:rPr lang="hu-HU" sz="3600" i="1" dirty="0"/>
              <a:t>Ha a meghatározott időpontok munkaszüneti napra esnek, a jelentkezési határidő az ezt követő első munkanapon jár le.</a:t>
            </a:r>
            <a:endParaRPr lang="hu-HU" sz="3600" b="1" i="1" dirty="0">
              <a:solidFill>
                <a:srgbClr val="FF0000"/>
              </a:solidFill>
            </a:endParaRPr>
          </a:p>
          <a:p>
            <a:pPr algn="just"/>
            <a:endParaRPr lang="hu-HU" sz="3600" dirty="0"/>
          </a:p>
          <a:p>
            <a:pPr algn="just"/>
            <a:r>
              <a:rPr lang="hu-HU" sz="3600" dirty="0"/>
              <a:t>A határidő lejártáig van lehetőség módosítani, utána sem a tantárgyakon, sem a szinteken nem lehet változtatni.</a:t>
            </a:r>
          </a:p>
        </p:txBody>
      </p:sp>
    </p:spTree>
    <p:extLst>
      <p:ext uri="{BB962C8B-B14F-4D97-AF65-F5344CB8AC3E}">
        <p14:creationId xmlns:p14="http://schemas.microsoft.com/office/powerpoint/2010/main" val="410665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4543" y="1898694"/>
            <a:ext cx="112258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hu-HU" sz="2800" dirty="0"/>
              <a:t>A mentességek és a kedvezmények a vizsgákon nem járnak automatikusan, ezek érvényesítését a  tanuló a jelentkezéskor szakértői bizottság </a:t>
            </a:r>
            <a:r>
              <a:rPr lang="hu-HU" sz="2800" b="1" u="sng" dirty="0"/>
              <a:t>szakvéleménye</a:t>
            </a:r>
            <a:r>
              <a:rPr lang="hu-HU" sz="2800" u="sng" dirty="0"/>
              <a:t> alapján írásban kérvényezi </a:t>
            </a:r>
            <a:r>
              <a:rPr lang="hu-HU" sz="2800" dirty="0"/>
              <a:t>– a kérvényt a jelentkezéskor segítünk megírni.</a:t>
            </a:r>
          </a:p>
          <a:p>
            <a:pPr>
              <a:buClr>
                <a:schemeClr val="tx1"/>
              </a:buClr>
            </a:pPr>
            <a:r>
              <a:rPr lang="hu-HU" sz="2800" b="1" u="sng" dirty="0"/>
              <a:t> </a:t>
            </a:r>
          </a:p>
          <a:p>
            <a:pPr>
              <a:buClr>
                <a:schemeClr val="tx1"/>
              </a:buClr>
            </a:pPr>
            <a:r>
              <a:rPr lang="hu-HU" sz="2800" dirty="0"/>
              <a:t> </a:t>
            </a:r>
            <a:br>
              <a:rPr lang="hu-HU" sz="2800" dirty="0"/>
            </a:br>
            <a:endParaRPr lang="hu-HU" sz="2800" dirty="0"/>
          </a:p>
          <a:p>
            <a:pPr>
              <a:buClr>
                <a:schemeClr val="tx1"/>
              </a:buClr>
            </a:pPr>
            <a:r>
              <a:rPr lang="hu-HU" sz="2800" u="sng" dirty="0"/>
              <a:t>Az igazgató engedélyezi. Erről határozat készül.</a:t>
            </a:r>
          </a:p>
        </p:txBody>
      </p:sp>
      <p:sp>
        <p:nvSpPr>
          <p:cNvPr id="3" name="Téglalap 2"/>
          <p:cNvSpPr/>
          <p:nvPr/>
        </p:nvSpPr>
        <p:spPr>
          <a:xfrm>
            <a:off x="424543" y="370798"/>
            <a:ext cx="9802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u="sng" dirty="0">
                <a:solidFill>
                  <a:srgbClr val="0070C0"/>
                </a:solidFill>
              </a:rPr>
              <a:t>Mentességek - SNI, BTMN – esetén</a:t>
            </a:r>
            <a:br>
              <a:rPr lang="hu-HU" sz="2800" b="1" u="sng" dirty="0">
                <a:solidFill>
                  <a:srgbClr val="0070C0"/>
                </a:solidFill>
              </a:rPr>
            </a:br>
            <a:r>
              <a:rPr lang="hu-HU" sz="2800" b="1" u="sng" dirty="0">
                <a:solidFill>
                  <a:srgbClr val="0070C0"/>
                </a:solidFill>
              </a:rPr>
              <a:t>Hogyan lehet érvényesíteni a kedvezményeket?</a:t>
            </a:r>
            <a:endParaRPr lang="hu-H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4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 idx="4294967295"/>
          </p:nvPr>
        </p:nvSpPr>
        <p:spPr>
          <a:xfrm>
            <a:off x="461963" y="212725"/>
            <a:ext cx="11436350" cy="1587500"/>
          </a:xfrm>
        </p:spPr>
        <p:txBody>
          <a:bodyPr>
            <a:normAutofit/>
          </a:bodyPr>
          <a:lstStyle/>
          <a:p>
            <a:r>
              <a:rPr lang="hu-HU" sz="3200" b="1" u="sng" dirty="0">
                <a:solidFill>
                  <a:srgbClr val="0070C0"/>
                </a:solidFill>
                <a:latin typeface="+mn-lt"/>
              </a:rPr>
              <a:t>Mentességek - SNI, BTMN – esetén</a:t>
            </a:r>
            <a:br>
              <a:rPr lang="hu-HU" sz="3200" b="1" u="sng" dirty="0">
                <a:solidFill>
                  <a:srgbClr val="0070C0"/>
                </a:solidFill>
                <a:latin typeface="+mn-lt"/>
              </a:rPr>
            </a:br>
            <a:r>
              <a:rPr lang="hu-HU" sz="3200" u="sng" dirty="0">
                <a:solidFill>
                  <a:srgbClr val="0070C0"/>
                </a:solidFill>
                <a:latin typeface="+mn-lt"/>
              </a:rPr>
              <a:t>Milyen mentességekkel kedvezményekkel lehet élni az érettségi vizsgán?</a:t>
            </a:r>
            <a:endParaRPr lang="hu-HU" sz="32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2" name="Tartalom helye 2"/>
          <p:cNvSpPr>
            <a:spLocks noGrp="1"/>
          </p:cNvSpPr>
          <p:nvPr>
            <p:ph idx="4294967295"/>
          </p:nvPr>
        </p:nvSpPr>
        <p:spPr>
          <a:xfrm>
            <a:off x="461963" y="1758951"/>
            <a:ext cx="11730037" cy="479425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None/>
            </a:pPr>
            <a:endParaRPr lang="hu-HU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r>
              <a:rPr lang="hu-HU" sz="4600" dirty="0"/>
              <a:t>Ahelyett a kötelező vizsgatárgy helyett, amelyből a tanuló korábban </a:t>
            </a:r>
            <a:r>
              <a:rPr lang="hu-HU" sz="4600" b="1" dirty="0"/>
              <a:t>mentesült</a:t>
            </a:r>
            <a:r>
              <a:rPr lang="hu-HU" sz="4600" dirty="0"/>
              <a:t> az   értékelés alól, attól függően, hogy mit tanult, a </a:t>
            </a:r>
            <a:r>
              <a:rPr lang="hu-HU" sz="4600" b="1" u="sng" dirty="0"/>
              <a:t>más vizsgatárgyat kell választania </a:t>
            </a:r>
            <a:r>
              <a:rPr lang="hu-HU" sz="4600" dirty="0"/>
              <a:t>kötelező tárgyként, 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endParaRPr lang="hu-HU" sz="4600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r>
              <a:rPr lang="hu-HU" sz="4600" dirty="0"/>
              <a:t>ez lehet biológia/fizika/kémia vagy digitális kultúra, testnevelés, állampolgári ismeretek.</a:t>
            </a:r>
            <a:br>
              <a:rPr lang="hu-HU" sz="4600" dirty="0"/>
            </a:br>
            <a:endParaRPr lang="hu-HU" sz="4600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r>
              <a:rPr lang="hu-HU" sz="4600" b="1" u="sng" dirty="0"/>
              <a:t>Egyéb kedvezmények, mentességek</a:t>
            </a:r>
            <a:r>
              <a:rPr lang="hu-HU" sz="4600" dirty="0"/>
              <a:t>: pl. időhosszabbítás, helyesírás értékelése alóli mentesség</a:t>
            </a:r>
          </a:p>
          <a:p>
            <a:pPr>
              <a:buClr>
                <a:schemeClr val="tx1"/>
              </a:buClr>
            </a:pPr>
            <a:endParaRPr lang="hu-HU" sz="5900" dirty="0"/>
          </a:p>
        </p:txBody>
      </p:sp>
    </p:spTree>
    <p:extLst>
      <p:ext uri="{BB962C8B-B14F-4D97-AF65-F5344CB8AC3E}">
        <p14:creationId xmlns:p14="http://schemas.microsoft.com/office/powerpoint/2010/main" val="84386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A vizsgák menete</a:t>
            </a:r>
            <a:br>
              <a:rPr lang="hu-HU" dirty="0"/>
            </a:br>
            <a:r>
              <a:rPr lang="hu-HU" dirty="0"/>
              <a:t>Az írásbeli vizsgák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611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6250" y="493888"/>
            <a:ext cx="11239500" cy="533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3600" b="1" dirty="0"/>
              <a:t>Az írásbeli vizsgák május 4-én kezdődnek.</a:t>
            </a:r>
            <a:r>
              <a:rPr lang="hu-HU" sz="3600" dirty="0"/>
              <a:t> </a:t>
            </a:r>
          </a:p>
          <a:p>
            <a:pPr marL="571500" indent="-571500">
              <a:lnSpc>
                <a:spcPct val="17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hu-HU" sz="2800" dirty="0"/>
              <a:t>Minden tanévben kormányrendelet határozza meg az időpontokat,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hu-HU" sz="2800" dirty="0"/>
              <a:t>egy adott vizsgatárgyból emelt és közép szinten ugyanabban az időpontban, de </a:t>
            </a:r>
            <a:r>
              <a:rPr lang="hu-HU" sz="2800" u="sng" dirty="0"/>
              <a:t>más helyszínen </a:t>
            </a:r>
            <a:r>
              <a:rPr lang="hu-HU" sz="2800" dirty="0"/>
              <a:t>zajlanak. A középszintű vizsgákat a középiskola szervezi, az emelt szintű vizsgákat a Kormányhivatal.</a:t>
            </a:r>
          </a:p>
        </p:txBody>
      </p:sp>
    </p:spTree>
    <p:extLst>
      <p:ext uri="{BB962C8B-B14F-4D97-AF65-F5344CB8AC3E}">
        <p14:creationId xmlns:p14="http://schemas.microsoft.com/office/powerpoint/2010/main" val="421240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9035" y="1351687"/>
            <a:ext cx="115170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u="sng" dirty="0"/>
              <a:t>személyi igazolvány,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íróeszközök, </a:t>
            </a:r>
            <a:r>
              <a:rPr lang="hu-HU" sz="3200" b="1" u="sng" dirty="0"/>
              <a:t>KÉK TOLL(AK) </a:t>
            </a:r>
            <a:r>
              <a:rPr lang="hu-HU" sz="3200" dirty="0"/>
              <a:t>(ceruza)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a vizsgázó által biztosított segédeszközök,</a:t>
            </a:r>
            <a:br>
              <a:rPr lang="hu-HU" sz="3200" dirty="0"/>
            </a:br>
            <a:r>
              <a:rPr lang="hu-HU" sz="32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csak emelt szinten a „behívó levél”,</a:t>
            </a:r>
            <a:br>
              <a:rPr lang="hu-HU" sz="3200" dirty="0"/>
            </a:b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a vizsgának megfelelő öltözet,</a:t>
            </a:r>
            <a:br>
              <a:rPr lang="hu-HU" sz="3200" dirty="0"/>
            </a:b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b="1" u="sng" dirty="0">
                <a:solidFill>
                  <a:srgbClr val="FF0000"/>
                </a:solidFill>
              </a:rPr>
              <a:t>érkezés a vizsga kezdete előtt legalább 30 perccel</a:t>
            </a:r>
            <a:r>
              <a:rPr lang="hu-HU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9035" y="449035"/>
            <a:ext cx="885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Mit kell hozni az írásbeli vizsgákra?</a:t>
            </a:r>
          </a:p>
        </p:txBody>
      </p:sp>
    </p:spTree>
    <p:extLst>
      <p:ext uri="{BB962C8B-B14F-4D97-AF65-F5344CB8AC3E}">
        <p14:creationId xmlns:p14="http://schemas.microsoft.com/office/powerpoint/2010/main" val="238433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4300" y="713227"/>
            <a:ext cx="120777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/>
              <a:t>Írásbeli vizsgák feladatai közép- és emelt szinten: </a:t>
            </a:r>
          </a:p>
          <a:p>
            <a:endParaRPr lang="hu-HU" sz="4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nem a szaktanárok állítják össze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központilag kiadott feladatlapokon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központi javítási-értékelési útmutatóval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634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5621" y="107955"/>
            <a:ext cx="9092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Magyar nyelv és irodalom</a:t>
            </a:r>
            <a:br>
              <a:rPr lang="hu-HU" sz="3600" b="1" dirty="0">
                <a:solidFill>
                  <a:srgbClr val="0070C0"/>
                </a:solidFill>
              </a:rPr>
            </a:br>
            <a:r>
              <a:rPr lang="hu-HU" sz="3600" b="1" dirty="0">
                <a:solidFill>
                  <a:srgbClr val="00B050"/>
                </a:solidFill>
              </a:rPr>
              <a:t>2026. május 4. 9.00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45621" y="1308284"/>
            <a:ext cx="1138645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Szövegértési-nyelvi feladatsor és irodalmi feladatlap</a:t>
            </a:r>
            <a:br>
              <a:rPr lang="hu-HU" sz="3200" dirty="0"/>
            </a:br>
            <a:r>
              <a:rPr lang="hu-HU" sz="3200" dirty="0"/>
              <a:t>90 perc, 40+20 pont</a:t>
            </a:r>
          </a:p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Műértelmező szövegalkotás</a:t>
            </a:r>
            <a:br>
              <a:rPr lang="hu-HU" sz="3200" dirty="0"/>
            </a:br>
            <a:r>
              <a:rPr lang="hu-HU" sz="3200" dirty="0"/>
              <a:t>150 perc, 40 pont</a:t>
            </a:r>
            <a:br>
              <a:rPr lang="hu-HU" sz="3200" dirty="0"/>
            </a:br>
            <a:endParaRPr lang="hu-HU" sz="3200" dirty="0"/>
          </a:p>
          <a:p>
            <a:pPr>
              <a:spcBef>
                <a:spcPts val="672"/>
              </a:spcBef>
            </a:pPr>
            <a:r>
              <a:rPr lang="hu-HU" sz="3200" u="sng" dirty="0"/>
              <a:t>Összesen 100 pont + a szóbelin szerezhető 50 pont</a:t>
            </a:r>
            <a:endParaRPr lang="hu-HU" sz="3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200" dirty="0"/>
              <a:t>Helyesírás </a:t>
            </a:r>
            <a:r>
              <a:rPr lang="hu-HU" sz="3200" dirty="0" err="1"/>
              <a:t>max</a:t>
            </a:r>
            <a:r>
              <a:rPr lang="hu-HU" sz="3200" dirty="0"/>
              <a:t>. -8 pont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200" dirty="0"/>
              <a:t>Íráskép </a:t>
            </a:r>
            <a:r>
              <a:rPr lang="hu-HU" sz="3200" dirty="0" err="1"/>
              <a:t>max</a:t>
            </a:r>
            <a:r>
              <a:rPr lang="hu-HU" sz="3200" dirty="0"/>
              <a:t>. -2 pont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3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200" b="1" u="sng" dirty="0">
                <a:solidFill>
                  <a:srgbClr val="0070C0"/>
                </a:solidFill>
              </a:rPr>
              <a:t>Használható: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dirty="0"/>
              <a:t>helyesírási szótár, a II. vizsgarészhez szöveggyűjtemények – </a:t>
            </a:r>
            <a:r>
              <a:rPr lang="hu-HU" sz="3200" b="1" dirty="0"/>
              <a:t>az iskola biztosítja</a:t>
            </a:r>
          </a:p>
        </p:txBody>
      </p:sp>
    </p:spTree>
    <p:extLst>
      <p:ext uri="{BB962C8B-B14F-4D97-AF65-F5344CB8AC3E}">
        <p14:creationId xmlns:p14="http://schemas.microsoft.com/office/powerpoint/2010/main" val="292392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5352" y="1232807"/>
            <a:ext cx="10058400" cy="1206353"/>
          </a:xfrm>
        </p:spPr>
        <p:txBody>
          <a:bodyPr/>
          <a:lstStyle/>
          <a:p>
            <a:r>
              <a:rPr lang="hu-HU" dirty="0"/>
              <a:t>1. Jogszabályok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95352" y="2637065"/>
            <a:ext cx="10058400" cy="2057399"/>
          </a:xfrm>
        </p:spPr>
        <p:txBody>
          <a:bodyPr>
            <a:normAutofit/>
          </a:bodyPr>
          <a:lstStyle/>
          <a:p>
            <a:r>
              <a:rPr lang="hu-HU" b="1" dirty="0"/>
              <a:t>2019. évi LXXX. törvény a szakképzésről</a:t>
            </a:r>
          </a:p>
          <a:p>
            <a:r>
              <a:rPr lang="hu-HU" b="1" dirty="0"/>
              <a:t>12/2020. (II. 7.) Korm. rendelet a szakképzésről szóló törvény végrehajtásáról</a:t>
            </a:r>
          </a:p>
          <a:p>
            <a:r>
              <a:rPr lang="hu-HU" b="1" dirty="0"/>
              <a:t>100/1997. (VI. 13.) Korm. rendelet az érettségi vizsga vizsgaszabályzata</a:t>
            </a:r>
          </a:p>
          <a:p>
            <a:r>
              <a:rPr lang="hu-HU" dirty="0"/>
              <a:t>27</a:t>
            </a:r>
            <a:r>
              <a:rPr lang="hu-HU" b="1" dirty="0"/>
              <a:t>/2025. (VII. </a:t>
            </a:r>
            <a:r>
              <a:rPr lang="hu-HU" dirty="0"/>
              <a:t>24</a:t>
            </a:r>
            <a:r>
              <a:rPr lang="hu-HU" b="1" dirty="0"/>
              <a:t>.) BM rendelet a 2025/2026. tanév rendjéről (időpontok)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452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9293" y="2207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Matematika</a:t>
            </a:r>
            <a:br>
              <a:rPr lang="hu-HU" sz="3600" b="1" u="sng" dirty="0">
                <a:solidFill>
                  <a:srgbClr val="0070C0"/>
                </a:solidFill>
              </a:rPr>
            </a:br>
            <a:r>
              <a:rPr lang="hu-HU" sz="3600" b="1" dirty="0">
                <a:solidFill>
                  <a:srgbClr val="00B050"/>
                </a:solidFill>
              </a:rPr>
              <a:t>2026. május 5. 9.00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29292" y="1553646"/>
            <a:ext cx="1186270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45 perc, 30 pont</a:t>
            </a:r>
          </a:p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135 perc, 70 pont</a:t>
            </a:r>
          </a:p>
          <a:p>
            <a:pPr>
              <a:spcBef>
                <a:spcPts val="672"/>
              </a:spcBef>
            </a:pPr>
            <a:r>
              <a:rPr lang="hu-HU" sz="3200" u="sng" dirty="0"/>
              <a:t>Összesen 100 pont</a:t>
            </a:r>
          </a:p>
          <a:p>
            <a:pPr>
              <a:spcBef>
                <a:spcPts val="672"/>
              </a:spcBef>
            </a:pPr>
            <a:endParaRPr lang="hu-HU" sz="3200" dirty="0">
              <a:solidFill>
                <a:srgbClr val="00B050"/>
              </a:solidFill>
            </a:endParaRPr>
          </a:p>
          <a:p>
            <a:pPr>
              <a:spcBef>
                <a:spcPts val="672"/>
              </a:spcBef>
            </a:pPr>
            <a:r>
              <a:rPr lang="hu-HU" sz="3200" b="1" u="sng" dirty="0">
                <a:solidFill>
                  <a:srgbClr val="0070C0"/>
                </a:solidFill>
              </a:rPr>
              <a:t>Használható: 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§"/>
            </a:pPr>
            <a:r>
              <a:rPr lang="hu-HU" sz="3200" dirty="0"/>
              <a:t>függvénytáblázat – </a:t>
            </a:r>
            <a:r>
              <a:rPr lang="hu-HU" sz="3200" b="1" dirty="0"/>
              <a:t>az iskola biztosítja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§"/>
            </a:pPr>
            <a:r>
              <a:rPr lang="hu-HU" sz="3200" dirty="0"/>
              <a:t>szöveges adatok tárolására és megjelenítésére nem alkalmas zsebszámológép, </a:t>
            </a:r>
            <a:r>
              <a:rPr lang="hu-HU" sz="3200" b="1" u="sng" dirty="0">
                <a:solidFill>
                  <a:srgbClr val="FF0000"/>
                </a:solidFill>
              </a:rPr>
              <a:t>telefon számológépként sem!</a:t>
            </a:r>
            <a:r>
              <a:rPr lang="hu-HU" sz="3200" dirty="0"/>
              <a:t>, körző, vonalzó, szögmérő – </a:t>
            </a:r>
            <a:r>
              <a:rPr lang="hu-HU" sz="3200" b="1" dirty="0"/>
              <a:t>a vizsgázó biztosítja.</a:t>
            </a:r>
          </a:p>
        </p:txBody>
      </p:sp>
    </p:spTree>
    <p:extLst>
      <p:ext uri="{BB962C8B-B14F-4D97-AF65-F5344CB8AC3E}">
        <p14:creationId xmlns:p14="http://schemas.microsoft.com/office/powerpoint/2010/main" val="31675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807" y="168160"/>
            <a:ext cx="1210219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u="sng" dirty="0"/>
              <a:t>A matematika vizsga az írásbeli vizsgarésszel teljesíthető.</a:t>
            </a:r>
          </a:p>
          <a:p>
            <a:endParaRPr lang="hu-HU" sz="3200" b="1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/>
              <a:t>Sikeres, ha az írásbeli </a:t>
            </a:r>
            <a:r>
              <a:rPr lang="hu-HU" sz="2800" u="sng" dirty="0"/>
              <a:t>100 pontjából </a:t>
            </a:r>
            <a:r>
              <a:rPr lang="hu-HU" sz="2800" dirty="0"/>
              <a:t>legalább </a:t>
            </a:r>
            <a:r>
              <a:rPr lang="hu-HU" sz="2800" b="1" u="sng" dirty="0">
                <a:solidFill>
                  <a:srgbClr val="0070C0"/>
                </a:solidFill>
              </a:rPr>
              <a:t>25 pont </a:t>
            </a:r>
            <a:r>
              <a:rPr lang="hu-HU" sz="2800" dirty="0"/>
              <a:t>(25%).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/>
              <a:t>Sikertelen </a:t>
            </a:r>
            <a:r>
              <a:rPr lang="hu-HU" sz="2800" b="1" u="sng" dirty="0">
                <a:solidFill>
                  <a:srgbClr val="0070C0"/>
                </a:solidFill>
              </a:rPr>
              <a:t>12 pont </a:t>
            </a:r>
            <a:r>
              <a:rPr lang="hu-HU" sz="2800" dirty="0"/>
              <a:t>alatt.</a:t>
            </a:r>
            <a:br>
              <a:rPr lang="hu-HU" sz="2800" dirty="0"/>
            </a:b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/>
              <a:t>Ha</a:t>
            </a:r>
            <a:r>
              <a:rPr lang="hu-HU" sz="2800" b="1" dirty="0"/>
              <a:t> </a:t>
            </a:r>
            <a:r>
              <a:rPr lang="hu-HU" sz="2800" dirty="0"/>
              <a:t>az írásbelin </a:t>
            </a:r>
            <a:r>
              <a:rPr lang="hu-HU" sz="2800" b="1" u="sng" dirty="0">
                <a:solidFill>
                  <a:srgbClr val="0070C0"/>
                </a:solidFill>
              </a:rPr>
              <a:t>12-24 pontot</a:t>
            </a:r>
            <a:r>
              <a:rPr lang="hu-HU" sz="2800" b="1" dirty="0">
                <a:solidFill>
                  <a:srgbClr val="0070C0"/>
                </a:solidFill>
              </a:rPr>
              <a:t> </a:t>
            </a:r>
            <a:r>
              <a:rPr lang="hu-HU" sz="2800" dirty="0"/>
              <a:t>ért el a vizsgázó, akkor szóbelin vizsgán javíthat az eredményen.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/>
              <a:t>DE</a:t>
            </a:r>
            <a:r>
              <a:rPr lang="hu-HU" sz="2800" dirty="0"/>
              <a:t> ha szükséges a szóbeli, akkor a vizsga összesen </a:t>
            </a:r>
            <a:r>
              <a:rPr lang="hu-HU" sz="2800" b="1" dirty="0"/>
              <a:t>150 pontos</a:t>
            </a:r>
            <a:r>
              <a:rPr lang="hu-HU" sz="2800" dirty="0"/>
              <a:t>, és az 50 pontos szóbelivel </a:t>
            </a:r>
            <a:r>
              <a:rPr lang="hu-HU" sz="2800" b="1" dirty="0"/>
              <a:t>együtt legalább 38 pont (25%) </a:t>
            </a:r>
            <a:r>
              <a:rPr lang="hu-HU" sz="2800" dirty="0"/>
              <a:t>kell a ketteshez.</a:t>
            </a:r>
          </a:p>
        </p:txBody>
      </p:sp>
    </p:spTree>
    <p:extLst>
      <p:ext uri="{BB962C8B-B14F-4D97-AF65-F5344CB8AC3E}">
        <p14:creationId xmlns:p14="http://schemas.microsoft.com/office/powerpoint/2010/main" val="130857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8472" y="2382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Történelem</a:t>
            </a:r>
            <a:r>
              <a:rPr lang="hu-HU" sz="3600" b="1" dirty="0">
                <a:solidFill>
                  <a:srgbClr val="0070C0"/>
                </a:solidFill>
              </a:rPr>
              <a:t>			</a:t>
            </a:r>
          </a:p>
          <a:p>
            <a:r>
              <a:rPr lang="hu-HU" sz="3600" b="1" dirty="0">
                <a:solidFill>
                  <a:srgbClr val="00B050"/>
                </a:solidFill>
              </a:rPr>
              <a:t>2026. május 6. 9.00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61951" y="1899878"/>
            <a:ext cx="112748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AutoNum type="romanUcPeriod"/>
            </a:pPr>
            <a:r>
              <a:rPr lang="hu-HU" sz="3200" dirty="0"/>
              <a:t>180 perc </a:t>
            </a:r>
          </a:p>
          <a:p>
            <a:pPr marL="571500" indent="-571500">
              <a:buFont typeface="Wingdings" pitchFamily="2" charset="2"/>
              <a:buAutoNum type="romanUcPeriod"/>
            </a:pPr>
            <a:endParaRPr lang="hu-HU" sz="3200" dirty="0"/>
          </a:p>
          <a:p>
            <a:r>
              <a:rPr lang="hu-HU" sz="3200" u="sng" dirty="0"/>
              <a:t>Összesen 100 pont + a szóbelin szerezhető 50 pont</a:t>
            </a:r>
          </a:p>
          <a:p>
            <a:endParaRPr lang="hu-HU" sz="3200" dirty="0"/>
          </a:p>
          <a:p>
            <a:r>
              <a:rPr lang="hu-HU" sz="3200" b="1" u="sng" dirty="0">
                <a:solidFill>
                  <a:srgbClr val="0070C0"/>
                </a:solidFill>
              </a:rPr>
              <a:t>Használható</a:t>
            </a:r>
            <a:r>
              <a:rPr lang="hu-HU" sz="32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középiskolai történelmi atlasz,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helyesírási szótár – </a:t>
            </a:r>
            <a:r>
              <a:rPr lang="hu-HU" sz="3200" b="1" dirty="0"/>
              <a:t>mindkettőt az iskola biztosítja</a:t>
            </a:r>
          </a:p>
        </p:txBody>
      </p:sp>
    </p:spTree>
    <p:extLst>
      <p:ext uri="{BB962C8B-B14F-4D97-AF65-F5344CB8AC3E}">
        <p14:creationId xmlns:p14="http://schemas.microsoft.com/office/powerpoint/2010/main" val="259112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2964" y="1974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Angol nyelv</a:t>
            </a:r>
            <a:r>
              <a:rPr lang="hu-HU" sz="3600" b="1" dirty="0">
                <a:solidFill>
                  <a:srgbClr val="FF0000"/>
                </a:solidFill>
              </a:rPr>
              <a:t>			</a:t>
            </a:r>
          </a:p>
          <a:p>
            <a:r>
              <a:rPr lang="hu-HU" sz="3600" b="1" dirty="0">
                <a:solidFill>
                  <a:srgbClr val="00B050"/>
                </a:solidFill>
              </a:rPr>
              <a:t>2026. május 7. 9:00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12964" y="1475031"/>
            <a:ext cx="11435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sz="3200" dirty="0"/>
              <a:t>Olvasott szöveg értése 60 perc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Nyelvhelyesség 30 perc 		</a:t>
            </a:r>
            <a:r>
              <a:rPr lang="hu-HU" sz="3200" i="1" dirty="0"/>
              <a:t>15 perc szünet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Hallott szöveg értése 30 perc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Íráskészség 60 perc </a:t>
            </a:r>
          </a:p>
          <a:p>
            <a:pPr marL="571500" indent="-571500">
              <a:buFont typeface="+mj-lt"/>
              <a:buAutoNum type="romanUcPeriod"/>
            </a:pPr>
            <a:endParaRPr lang="hu-HU" sz="3200" dirty="0"/>
          </a:p>
          <a:p>
            <a:r>
              <a:rPr lang="hu-HU" sz="3200" u="sng" dirty="0"/>
              <a:t>Összesen: 117 pont + a szóbelin szerezhető 33 pont</a:t>
            </a:r>
          </a:p>
          <a:p>
            <a:endParaRPr lang="hu-HU" sz="3200" dirty="0"/>
          </a:p>
          <a:p>
            <a:r>
              <a:rPr lang="hu-HU" sz="3200" b="1" u="sng" dirty="0">
                <a:solidFill>
                  <a:srgbClr val="0070C0"/>
                </a:solidFill>
              </a:rPr>
              <a:t>Használható: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Szótárt</a:t>
            </a:r>
            <a:r>
              <a:rPr lang="hu-HU" sz="3200" dirty="0">
                <a:solidFill>
                  <a:schemeClr val="accent1"/>
                </a:solidFill>
              </a:rPr>
              <a:t> </a:t>
            </a:r>
            <a:r>
              <a:rPr lang="hu-HU" sz="3200" dirty="0"/>
              <a:t>csak a negyedik résznél lehet használni, </a:t>
            </a:r>
            <a:r>
              <a:rPr lang="hu-HU" sz="3200" b="1" dirty="0"/>
              <a:t>lehetőség szerint a vizsgázó biztosítja.</a:t>
            </a:r>
          </a:p>
        </p:txBody>
      </p:sp>
    </p:spTree>
    <p:extLst>
      <p:ext uri="{BB962C8B-B14F-4D97-AF65-F5344CB8AC3E}">
        <p14:creationId xmlns:p14="http://schemas.microsoft.com/office/powerpoint/2010/main" val="105578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6DD24E9-3B44-4131-9BB3-E7825748110B}"/>
              </a:ext>
            </a:extLst>
          </p:cNvPr>
          <p:cNvSpPr txBox="1"/>
          <p:nvPr/>
        </p:nvSpPr>
        <p:spPr>
          <a:xfrm>
            <a:off x="474133" y="32030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Német nyelv</a:t>
            </a:r>
            <a:r>
              <a:rPr lang="hu-HU" sz="3600" b="1" dirty="0">
                <a:solidFill>
                  <a:srgbClr val="FF0000"/>
                </a:solidFill>
              </a:rPr>
              <a:t>			</a:t>
            </a:r>
          </a:p>
          <a:p>
            <a:r>
              <a:rPr lang="hu-HU" sz="3600" b="1" dirty="0">
                <a:solidFill>
                  <a:srgbClr val="00B050"/>
                </a:solidFill>
              </a:rPr>
              <a:t>2026. május 8. 9:00</a:t>
            </a:r>
            <a:endParaRPr lang="hu-HU" sz="36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9A88858-DC1E-4635-B10E-89520ECEB879}"/>
              </a:ext>
            </a:extLst>
          </p:cNvPr>
          <p:cNvSpPr txBox="1"/>
          <p:nvPr/>
        </p:nvSpPr>
        <p:spPr>
          <a:xfrm>
            <a:off x="381000" y="1520940"/>
            <a:ext cx="106933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sz="3200" dirty="0"/>
              <a:t>Olvasott szöveg értése 60 perc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Nyelvhelyesség 30 perc 		</a:t>
            </a:r>
            <a:r>
              <a:rPr lang="hu-HU" sz="3200" i="1" dirty="0"/>
              <a:t>15 perc szünet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Hallott szöveg értése 30 perc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Íráskészség 60 perc </a:t>
            </a:r>
          </a:p>
          <a:p>
            <a:pPr marL="571500" indent="-571500">
              <a:buFont typeface="+mj-lt"/>
              <a:buAutoNum type="romanUcPeriod"/>
            </a:pPr>
            <a:endParaRPr lang="hu-HU" sz="3200" dirty="0"/>
          </a:p>
          <a:p>
            <a:r>
              <a:rPr lang="hu-HU" sz="3200" u="sng" dirty="0"/>
              <a:t>Összesen: 117 pont + a szóbelin szerezhető 33 pont</a:t>
            </a:r>
          </a:p>
          <a:p>
            <a:endParaRPr lang="hu-HU" sz="3200" dirty="0"/>
          </a:p>
          <a:p>
            <a:r>
              <a:rPr lang="hu-HU" sz="3200" b="1" u="sng" dirty="0">
                <a:solidFill>
                  <a:srgbClr val="0070C0"/>
                </a:solidFill>
              </a:rPr>
              <a:t>Használható: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Szótárt</a:t>
            </a:r>
            <a:r>
              <a:rPr lang="hu-HU" sz="3200" dirty="0">
                <a:solidFill>
                  <a:schemeClr val="accent1"/>
                </a:solidFill>
              </a:rPr>
              <a:t> </a:t>
            </a:r>
            <a:r>
              <a:rPr lang="hu-HU" sz="3200" dirty="0"/>
              <a:t>csak a negyedik résznél lehet használni, </a:t>
            </a:r>
            <a:r>
              <a:rPr lang="hu-HU" sz="3200" b="1" dirty="0"/>
              <a:t>lehetőség szerint a vizsgázó biztosítja.</a:t>
            </a:r>
          </a:p>
        </p:txBody>
      </p:sp>
    </p:spTree>
    <p:extLst>
      <p:ext uri="{BB962C8B-B14F-4D97-AF65-F5344CB8AC3E}">
        <p14:creationId xmlns:p14="http://schemas.microsoft.com/office/powerpoint/2010/main" val="196119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3173" y="295272"/>
            <a:ext cx="1026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Mentesség esetén választható tantárgyak: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25867" y="1642790"/>
            <a:ext cx="113402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Biológia</a:t>
            </a:r>
            <a:r>
              <a:rPr lang="hu-HU" sz="4400" b="1" u="sng" dirty="0"/>
              <a:t> </a:t>
            </a:r>
            <a:r>
              <a:rPr lang="hu-HU" sz="3200" b="1" u="sng" dirty="0"/>
              <a:t>12. c és 13. a, b, e, f</a:t>
            </a:r>
            <a:r>
              <a:rPr lang="hu-HU" sz="3200" b="1" dirty="0"/>
              <a:t> </a:t>
            </a:r>
          </a:p>
          <a:p>
            <a:r>
              <a:rPr lang="hu-HU" sz="3200" b="1" dirty="0">
                <a:solidFill>
                  <a:srgbClr val="00B050"/>
                </a:solidFill>
              </a:rPr>
              <a:t>2026. május 12. </a:t>
            </a:r>
            <a:r>
              <a:rPr lang="hu-HU" sz="3200" b="1" u="sng" dirty="0">
                <a:solidFill>
                  <a:srgbClr val="00B050"/>
                </a:solidFill>
              </a:rPr>
              <a:t>8:00</a:t>
            </a:r>
          </a:p>
          <a:p>
            <a:r>
              <a:rPr lang="hu-HU" sz="3200" dirty="0"/>
              <a:t>Egy központi feladatlap 150 perc</a:t>
            </a:r>
          </a:p>
          <a:p>
            <a:r>
              <a:rPr lang="hu-HU" sz="3200" u="sng" dirty="0"/>
              <a:t>100 pont + a szóbelin szerezhető 50 pont (választható a projekt)</a:t>
            </a:r>
          </a:p>
          <a:p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2489926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34736" y="455084"/>
            <a:ext cx="10058400" cy="719138"/>
          </a:xfrm>
        </p:spPr>
        <p:txBody>
          <a:bodyPr>
            <a:noAutofit/>
          </a:bodyPr>
          <a:lstStyle/>
          <a:p>
            <a:r>
              <a:rPr lang="hu-HU" sz="3200" b="1" u="sng" dirty="0">
                <a:solidFill>
                  <a:srgbClr val="0070C0"/>
                </a:solidFill>
                <a:latin typeface="+mn-lt"/>
              </a:rPr>
              <a:t>Mentesség esetén választható tantárgyak: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34736" y="2137305"/>
            <a:ext cx="11772900" cy="28479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b="1" u="sng" dirty="0">
                <a:solidFill>
                  <a:srgbClr val="0070C0"/>
                </a:solidFill>
              </a:rPr>
              <a:t>Digitális kultúra </a:t>
            </a:r>
            <a:r>
              <a:rPr lang="hu-HU" sz="3200" b="1" u="sng" dirty="0">
                <a:solidFill>
                  <a:schemeClr val="tx1"/>
                </a:solidFill>
              </a:rPr>
              <a:t>bármelyik osztályban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b="1" dirty="0">
                <a:solidFill>
                  <a:srgbClr val="00B050"/>
                </a:solidFill>
              </a:rPr>
              <a:t>2026. május 18. 8:00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chemeClr val="tx1"/>
                </a:solidFill>
              </a:rPr>
              <a:t>Gyakorlati vizsga – egy központi feladatlap 180 perc,</a:t>
            </a:r>
          </a:p>
          <a:p>
            <a:pPr>
              <a:buFont typeface="Wingdings" pitchFamily="2" charset="2"/>
              <a:buNone/>
            </a:pPr>
            <a:r>
              <a:rPr lang="hu-HU" sz="3200" b="1" u="sng" dirty="0">
                <a:solidFill>
                  <a:schemeClr val="tx1"/>
                </a:solidFill>
              </a:rPr>
              <a:t>100 pont, ugyanazok a szabályok vonatkoznak rá</a:t>
            </a:r>
          </a:p>
          <a:p>
            <a:pPr>
              <a:buFont typeface="Wingdings" pitchFamily="2" charset="2"/>
              <a:buNone/>
            </a:pPr>
            <a:r>
              <a:rPr lang="hu-HU" sz="3200" b="1" u="sng" dirty="0">
                <a:solidFill>
                  <a:schemeClr val="tx1"/>
                </a:solidFill>
              </a:rPr>
              <a:t>mint a matematikára.</a:t>
            </a:r>
          </a:p>
        </p:txBody>
      </p:sp>
    </p:spTree>
    <p:extLst>
      <p:ext uri="{BB962C8B-B14F-4D97-AF65-F5344CB8AC3E}">
        <p14:creationId xmlns:p14="http://schemas.microsoft.com/office/powerpoint/2010/main" val="180268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644" y="0"/>
            <a:ext cx="120450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Testnevelés:</a:t>
            </a:r>
          </a:p>
          <a:p>
            <a:endParaRPr lang="hu-HU" sz="1400" dirty="0"/>
          </a:p>
          <a:p>
            <a:r>
              <a:rPr lang="hu-HU" sz="2800" dirty="0"/>
              <a:t>A gyakorlati vizsga az írásbeli vizsgák után is megszervezhető.</a:t>
            </a:r>
          </a:p>
          <a:p>
            <a:endParaRPr lang="hu-HU" sz="1400" dirty="0"/>
          </a:p>
          <a:p>
            <a:r>
              <a:rPr lang="hu-HU" sz="2800" b="1" u="sng" dirty="0"/>
              <a:t>A gyakorlati vizsga 100 pont, kötelező részei:</a:t>
            </a:r>
            <a:endParaRPr lang="hu-HU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Gimnasztika: </a:t>
            </a:r>
            <a:r>
              <a:rPr lang="hu-HU" sz="2000" dirty="0"/>
              <a:t>kötélmászás,  48 ütemű szabad gyakorlat.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Atlétika: </a:t>
            </a:r>
            <a:r>
              <a:rPr lang="hu-HU" sz="2000" dirty="0"/>
              <a:t>futás (60 méter vagy 2000 méter), atlétikai ugrás (távol- vagy magasugrás), atlétikai dobás (kislabdahajítás vagy súlylökés).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Torna: </a:t>
            </a:r>
            <a:r>
              <a:rPr lang="hu-HU" sz="2000" dirty="0"/>
              <a:t>a szekrényugrás és a talajgyakorlat kötelező, továbbá a vizsgázónak be kell mutatni egy választott tornaszer gyakorlatát.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Testnevelési- és sportjátékok: </a:t>
            </a:r>
            <a:r>
              <a:rPr lang="hu-HU" sz="2000" dirty="0"/>
              <a:t>két választott labdajáték (kézi- vagy kosár- vagy röplabda vagy labdarúgás).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/>
              <a:t>Úszás</a:t>
            </a:r>
            <a:r>
              <a:rPr lang="hu-HU" sz="2400" b="1" u="sng" dirty="0"/>
              <a:t> vagy </a:t>
            </a:r>
            <a:r>
              <a:rPr lang="hu-HU" sz="2400" b="1" dirty="0"/>
              <a:t>küzdősport.</a:t>
            </a:r>
          </a:p>
          <a:p>
            <a:endParaRPr lang="hu-HU" sz="2800" dirty="0"/>
          </a:p>
          <a:p>
            <a:r>
              <a:rPr lang="hu-HU" sz="2800" b="1" u="sng" dirty="0"/>
              <a:t>Szóbeli vizsga: 50 pont</a:t>
            </a:r>
          </a:p>
          <a:p>
            <a:r>
              <a:rPr lang="hu-HU" sz="2400" dirty="0"/>
              <a:t>A és B tételek a vizsgáztató tanár által összeállított témakörökből testnevelés-elméleti, testkultúrával kapcsolatos, egészségtani kérdésekkel.</a:t>
            </a:r>
          </a:p>
        </p:txBody>
      </p:sp>
    </p:spTree>
    <p:extLst>
      <p:ext uri="{BB962C8B-B14F-4D97-AF65-F5344CB8AC3E}">
        <p14:creationId xmlns:p14="http://schemas.microsoft.com/office/powerpoint/2010/main" val="173557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945E60A-534D-4245-ACEC-D02F08294F3F}"/>
              </a:ext>
            </a:extLst>
          </p:cNvPr>
          <p:cNvSpPr txBox="1"/>
          <p:nvPr/>
        </p:nvSpPr>
        <p:spPr>
          <a:xfrm>
            <a:off x="482280" y="258317"/>
            <a:ext cx="975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  <a:latin typeface="+mn-lt"/>
              </a:rPr>
              <a:t>Mentesség esetén választható tantárgyak:</a:t>
            </a:r>
            <a:endParaRPr lang="hu-HU" sz="32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2AE50E9-A2B9-4281-8B5D-96A07564A3B8}"/>
              </a:ext>
            </a:extLst>
          </p:cNvPr>
          <p:cNvSpPr txBox="1"/>
          <p:nvPr/>
        </p:nvSpPr>
        <p:spPr>
          <a:xfrm>
            <a:off x="448066" y="925651"/>
            <a:ext cx="112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>
                <a:solidFill>
                  <a:srgbClr val="0070C0"/>
                </a:solidFill>
              </a:rPr>
              <a:t>Állampolgári ismertek</a:t>
            </a:r>
            <a:r>
              <a:rPr lang="hu-HU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E822D3E-F88C-4015-9766-855BB6EF4BBE}"/>
              </a:ext>
            </a:extLst>
          </p:cNvPr>
          <p:cNvSpPr txBox="1"/>
          <p:nvPr/>
        </p:nvSpPr>
        <p:spPr>
          <a:xfrm>
            <a:off x="448066" y="1531430"/>
            <a:ext cx="11616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/>
              <a:t>Projekttémák 2026: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A rendőrség feladatai és jogai – A rendvédelmi szervek működése a lakóhelyemen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A hivatali ügyintézés lehetőségei – Adásvételi ügyek intézése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A technikai civilizáció hatása és a gazdasági növekedés hatása a természeti környezetre – A megújuló energiaforrások lakossági felhasználási lehetőségei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66E5BB6-074B-4781-9785-3EA0BED6D0AC}"/>
              </a:ext>
            </a:extLst>
          </p:cNvPr>
          <p:cNvSpPr txBox="1"/>
          <p:nvPr/>
        </p:nvSpPr>
        <p:spPr>
          <a:xfrm>
            <a:off x="401499" y="4218705"/>
            <a:ext cx="11709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70C0"/>
                </a:solidFill>
              </a:rPr>
              <a:t>A projektmunka elkészítése önálló kutatási vagy szervezői tevékenység.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70C0"/>
                </a:solidFill>
              </a:rPr>
              <a:t>Terjedelme mellékletek nélkül, 12-es betűmérettel, másfeles sortávolsággal 10–12 oldal,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70C0"/>
                </a:solidFill>
              </a:rPr>
              <a:t>a javító tanárnak (szaktanárnak) bírálnia kell a projektkészítés folyamatát, amiről a vizsgázó munkanaplót vezet (30 pont),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70C0"/>
                </a:solidFill>
              </a:rPr>
              <a:t>másrészt pedig az elkészült projekt tartalmát (50 pont)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9759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1F4588A-4123-4E4C-BE60-E7E8C8721967}"/>
              </a:ext>
            </a:extLst>
          </p:cNvPr>
          <p:cNvSpPr txBox="1"/>
          <p:nvPr/>
        </p:nvSpPr>
        <p:spPr>
          <a:xfrm>
            <a:off x="381000" y="451472"/>
            <a:ext cx="1106593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/>
              <a:t>Szóbeli tételsor fő témái: </a:t>
            </a:r>
          </a:p>
          <a:p>
            <a:endParaRPr lang="hu-HU" sz="2400" b="1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 családi szocializáció,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 család pénzügyei,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alapvető jogok és kötelezettségek,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nemzettudat, honvédelem,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 magyar állam intézményei,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az állam gazdasági szerepvállalása,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ügyintézés,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fogyasztóvédelem,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bankrendszer,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vállalkozás.</a:t>
            </a:r>
          </a:p>
          <a:p>
            <a:endParaRPr lang="hu-HU" sz="2400" dirty="0"/>
          </a:p>
          <a:p>
            <a:r>
              <a:rPr lang="hu-HU" sz="2800" dirty="0"/>
              <a:t>20 A és B részből álló tétel, amelyekből az egyiknek gazdasági és pénzügyi ismeretekhez kell kapcsolódnia.</a:t>
            </a:r>
          </a:p>
        </p:txBody>
      </p:sp>
    </p:spTree>
    <p:extLst>
      <p:ext uri="{BB962C8B-B14F-4D97-AF65-F5344CB8AC3E}">
        <p14:creationId xmlns:p14="http://schemas.microsoft.com/office/powerpoint/2010/main" val="268581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3578" y="167555"/>
            <a:ext cx="647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chemeClr val="accent1"/>
                </a:solidFill>
              </a:rPr>
              <a:t>Miből kell vizsgázni a technikumban?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35125" y="3777094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						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619226"/>
              </p:ext>
            </p:extLst>
          </p:nvPr>
        </p:nvGraphicFramePr>
        <p:xfrm>
          <a:off x="226384" y="1207620"/>
          <a:ext cx="11112886" cy="354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443">
                  <a:extLst>
                    <a:ext uri="{9D8B030D-6E8A-4147-A177-3AD203B41FA5}">
                      <a16:colId xmlns:a16="http://schemas.microsoft.com/office/drawing/2014/main" val="2387365569"/>
                    </a:ext>
                  </a:extLst>
                </a:gridCol>
                <a:gridCol w="5556443">
                  <a:extLst>
                    <a:ext uri="{9D8B030D-6E8A-4147-A177-3AD203B41FA5}">
                      <a16:colId xmlns:a16="http://schemas.microsoft.com/office/drawing/2014/main" val="508637848"/>
                    </a:ext>
                  </a:extLst>
                </a:gridCol>
              </a:tblGrid>
              <a:tr h="533062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Négy kötelező érettségi vizsgatárgy + szakmai vizsga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u-HU" sz="2400" dirty="0"/>
                        <a:t>Négy kötelező érettségi vizsgatárgy + szakmai vizsga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1760"/>
                  </a:ext>
                </a:extLst>
              </a:tr>
              <a:tr h="452808">
                <a:tc>
                  <a:txBody>
                    <a:bodyPr/>
                    <a:lstStyle/>
                    <a:p>
                      <a:r>
                        <a:rPr lang="hu-HU" sz="2400" dirty="0"/>
                        <a:t> </a:t>
                      </a:r>
                      <a:r>
                        <a:rPr lang="hu-HU" sz="2400" b="1" i="1" dirty="0"/>
                        <a:t>12. évfolyam végén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Magyar nyelv és irodalom</a:t>
                      </a:r>
                      <a:endParaRPr lang="hu-H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4059"/>
                  </a:ext>
                </a:extLst>
              </a:tr>
              <a:tr h="452808">
                <a:tc>
                  <a:txBody>
                    <a:bodyPr/>
                    <a:lstStyle/>
                    <a:p>
                      <a:r>
                        <a:rPr lang="hu-HU" sz="2400" dirty="0"/>
                        <a:t> </a:t>
                      </a:r>
                      <a:r>
                        <a:rPr lang="hu-HU" sz="2400" b="1" i="1" dirty="0"/>
                        <a:t>12. évfolyam végén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Matematika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458135"/>
                  </a:ext>
                </a:extLst>
              </a:tr>
              <a:tr h="452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 </a:t>
                      </a:r>
                      <a:r>
                        <a:rPr lang="hu-HU" sz="2400" b="1" i="1" dirty="0"/>
                        <a:t>12. évfolyam végén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Történelem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40049"/>
                  </a:ext>
                </a:extLst>
              </a:tr>
              <a:tr h="815054"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2400" b="1" i="1" dirty="0">
                          <a:solidFill>
                            <a:srgbClr val="FF0000"/>
                          </a:solidFill>
                        </a:rPr>
                        <a:t>13. évfolyam végén, </a:t>
                      </a:r>
                      <a:r>
                        <a:rPr lang="hu-HU" sz="2400" b="1" i="1" dirty="0">
                          <a:solidFill>
                            <a:srgbClr val="00B050"/>
                          </a:solidFill>
                        </a:rPr>
                        <a:t>DE tehető előrehozott érettségi vizsga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Élő idegen nyelv – angol, német nyelv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43641"/>
                  </a:ext>
                </a:extLst>
              </a:tr>
              <a:tr h="815054"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2400" b="1" i="1" dirty="0">
                          <a:solidFill>
                            <a:srgbClr val="FF0000"/>
                          </a:solidFill>
                        </a:rPr>
                        <a:t>13. évfolyam végén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Szakmai vizsga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46778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273578" y="5119322"/>
            <a:ext cx="10692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Továbbtanulás esetén tehető 5. közismereti tantárgyból is érettségi vizsga.</a:t>
            </a:r>
          </a:p>
        </p:txBody>
      </p:sp>
    </p:spTree>
    <p:extLst>
      <p:ext uri="{BB962C8B-B14F-4D97-AF65-F5344CB8AC3E}">
        <p14:creationId xmlns:p14="http://schemas.microsoft.com/office/powerpoint/2010/main" val="3888311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A vizsgák menete</a:t>
            </a:r>
            <a:br>
              <a:rPr lang="hu-HU" dirty="0"/>
            </a:br>
            <a:r>
              <a:rPr lang="hu-HU" dirty="0"/>
              <a:t>A szóbeli vizsgák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939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2597" y="886209"/>
            <a:ext cx="1171523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/>
              <a:t>Szóbeli vizsgák:</a:t>
            </a:r>
          </a:p>
          <a:p>
            <a:endParaRPr lang="hu-HU" sz="3600" b="1" u="sng" dirty="0"/>
          </a:p>
          <a:p>
            <a:r>
              <a:rPr lang="hu-HU" sz="3200" dirty="0"/>
              <a:t>(Emelt szinten       június 3 -10.)</a:t>
            </a:r>
          </a:p>
          <a:p>
            <a:endParaRPr lang="hu-HU" sz="3200" dirty="0"/>
          </a:p>
          <a:p>
            <a:r>
              <a:rPr lang="hu-HU" sz="3200" dirty="0"/>
              <a:t>Középszinten 	       június 15 – július 1.</a:t>
            </a:r>
          </a:p>
          <a:p>
            <a:endParaRPr lang="hu-H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b="1" dirty="0">
                <a:solidFill>
                  <a:srgbClr val="00B050"/>
                </a:solidFill>
              </a:rPr>
              <a:t>12. és 13. osztályok összevont vizsgabizottságokban vizsgáznak.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b="1" dirty="0">
                <a:solidFill>
                  <a:srgbClr val="00B050"/>
                </a:solidFill>
              </a:rPr>
              <a:t>Minden vizsgatárgyat, amiből szóbeli vizsga van, egy napon kell teljesíteni.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3342519" y="2064657"/>
            <a:ext cx="644979" cy="46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3249384" y="3075214"/>
            <a:ext cx="644979" cy="46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72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742" y="1759607"/>
            <a:ext cx="11410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u="sng" dirty="0"/>
              <a:t>személyi igazolvány,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íróeszközök, szükség esetén segédeszközök, számológép, körző, vonalzó, szögmérő,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csak emelt szinten a „behívó levél”,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a vizsgának megfelelő öltözet. </a:t>
            </a:r>
          </a:p>
        </p:txBody>
      </p:sp>
      <p:sp>
        <p:nvSpPr>
          <p:cNvPr id="3" name="Téglalap 2"/>
          <p:cNvSpPr/>
          <p:nvPr/>
        </p:nvSpPr>
        <p:spPr>
          <a:xfrm>
            <a:off x="500742" y="492970"/>
            <a:ext cx="849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/>
              <a:t>Mit kell hozni a szóbeli vizsgákra?</a:t>
            </a:r>
          </a:p>
        </p:txBody>
      </p:sp>
    </p:spTree>
    <p:extLst>
      <p:ext uri="{BB962C8B-B14F-4D97-AF65-F5344CB8AC3E}">
        <p14:creationId xmlns:p14="http://schemas.microsoft.com/office/powerpoint/2010/main" val="606705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0113" y="812492"/>
            <a:ext cx="11623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u="sng" dirty="0"/>
              <a:t>Szóbeli vizsgák témaköreit </a:t>
            </a:r>
            <a:r>
              <a:rPr lang="hu-HU" sz="3600" b="1" u="sng" dirty="0"/>
              <a:t>csak </a:t>
            </a:r>
            <a:r>
              <a:rPr lang="hu-HU" sz="3600" u="sng" dirty="0"/>
              <a:t>középszinten: </a:t>
            </a:r>
          </a:p>
          <a:p>
            <a:r>
              <a:rPr lang="hu-HU" sz="36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600" dirty="0"/>
              <a:t>a szaktanárok állítják össze.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hu-H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600" dirty="0"/>
              <a:t>A tanulók a témaköröket megkapják a szaktanároktól.</a:t>
            </a:r>
          </a:p>
          <a:p>
            <a:r>
              <a:rPr lang="hu-HU" sz="3600" dirty="0"/>
              <a:t> 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253493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8884" y="233674"/>
            <a:ext cx="9371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0070C0"/>
                </a:solidFill>
              </a:rPr>
              <a:t>A szóbeli vizsgák </a:t>
            </a:r>
            <a:r>
              <a:rPr lang="hu-HU" sz="3600" b="1" u="sng" dirty="0">
                <a:solidFill>
                  <a:srgbClr val="0070C0"/>
                </a:solidFill>
              </a:rPr>
              <a:t>tervezett</a:t>
            </a:r>
            <a:r>
              <a:rPr lang="hu-HU" sz="3600" b="1" dirty="0">
                <a:solidFill>
                  <a:srgbClr val="0070C0"/>
                </a:solidFill>
              </a:rPr>
              <a:t> időpontjai:</a:t>
            </a:r>
          </a:p>
          <a:p>
            <a:endParaRPr lang="hu-HU" sz="36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80036"/>
              </p:ext>
            </p:extLst>
          </p:nvPr>
        </p:nvGraphicFramePr>
        <p:xfrm>
          <a:off x="194733" y="911853"/>
          <a:ext cx="1180795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357">
                  <a:extLst>
                    <a:ext uri="{9D8B030D-6E8A-4147-A177-3AD203B41FA5}">
                      <a16:colId xmlns:a16="http://schemas.microsoft.com/office/drawing/2014/main" val="528132376"/>
                    </a:ext>
                  </a:extLst>
                </a:gridCol>
                <a:gridCol w="3167743">
                  <a:extLst>
                    <a:ext uri="{9D8B030D-6E8A-4147-A177-3AD203B41FA5}">
                      <a16:colId xmlns:a16="http://schemas.microsoft.com/office/drawing/2014/main" val="3647541758"/>
                    </a:ext>
                  </a:extLst>
                </a:gridCol>
                <a:gridCol w="2999854">
                  <a:extLst>
                    <a:ext uri="{9D8B030D-6E8A-4147-A177-3AD203B41FA5}">
                      <a16:colId xmlns:a16="http://schemas.microsoft.com/office/drawing/2014/main" val="3985348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>
                          <a:solidFill>
                            <a:srgbClr val="FFC000"/>
                          </a:solidFill>
                        </a:rPr>
                        <a:t>Tervezett</a:t>
                      </a:r>
                      <a:r>
                        <a:rPr lang="hu-HU" sz="4400" baseline="0" dirty="0"/>
                        <a:t> i</a:t>
                      </a:r>
                      <a:r>
                        <a:rPr lang="hu-HU" sz="4400" dirty="0"/>
                        <a:t>dőpont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/>
                        <a:t>Osztály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/>
                        <a:t>Osztály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0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június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200" dirty="0"/>
                        <a:t>12.E</a:t>
                      </a:r>
                      <a:r>
                        <a:rPr lang="hu-HU" sz="3200" baseline="0" dirty="0"/>
                        <a:t> </a:t>
                      </a:r>
                      <a:r>
                        <a:rPr lang="hu-HU" sz="3200" dirty="0"/>
                        <a:t>és 13.</a:t>
                      </a:r>
                      <a:r>
                        <a:rPr lang="hu-HU" sz="3200" baseline="0" dirty="0"/>
                        <a:t>E</a:t>
                      </a:r>
                      <a:r>
                        <a:rPr lang="hu-HU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00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3200" dirty="0"/>
                        <a:t>június 16-17.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12.D és 13.S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június 17-18.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12.C és 13.D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9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június 18-19.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12.F és 13.F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7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június 22-23.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12.B és 13.</a:t>
                      </a:r>
                      <a:r>
                        <a:rPr lang="hu-HU" sz="3200" baseline="0" dirty="0"/>
                        <a:t>A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12.A és 13.B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8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június 24-25.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/>
                        <a:t>12.G és 13.G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6823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289166" y="5407538"/>
            <a:ext cx="11713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A</a:t>
            </a: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/>
              <a:t>vizsgák után kezdődnek  a 12. évfolyam  egybefüggő szakmai gyakorlatai.</a:t>
            </a:r>
          </a:p>
        </p:txBody>
      </p:sp>
    </p:spTree>
    <p:extLst>
      <p:ext uri="{BB962C8B-B14F-4D97-AF65-F5344CB8AC3E}">
        <p14:creationId xmlns:p14="http://schemas.microsoft.com/office/powerpoint/2010/main" val="1979122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érettségi vizsga eredménye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68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artalom helye 2"/>
          <p:cNvSpPr>
            <a:spLocks noGrp="1"/>
          </p:cNvSpPr>
          <p:nvPr>
            <p:ph idx="4294967295"/>
          </p:nvPr>
        </p:nvSpPr>
        <p:spPr>
          <a:xfrm>
            <a:off x="392906" y="1450975"/>
            <a:ext cx="11406188" cy="375602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hu-HU" sz="3600" dirty="0"/>
              <a:t>A kijavított dolgozatokat meg lehet nézni, a közép szinten és az emelt szinten írtakat egyaránt itt az  iskolában.</a:t>
            </a:r>
          </a:p>
          <a:p>
            <a:pPr>
              <a:buClrTx/>
            </a:pPr>
            <a:endParaRPr lang="hu-HU" sz="3600" dirty="0"/>
          </a:p>
          <a:p>
            <a:pPr>
              <a:buClrTx/>
            </a:pPr>
            <a:r>
              <a:rPr lang="hu-HU" sz="3600" dirty="0"/>
              <a:t>A </a:t>
            </a:r>
            <a:r>
              <a:rPr lang="hu-HU" sz="3600" b="1" u="sng" dirty="0"/>
              <a:t>megtekintés </a:t>
            </a:r>
            <a:r>
              <a:rPr lang="hu-HU" sz="3600" u="sng" dirty="0"/>
              <a:t> </a:t>
            </a:r>
            <a:r>
              <a:rPr lang="hu-HU" sz="3600" dirty="0"/>
              <a:t>időpontjáról a vizsgák megkezdése előtt tájékoztatjuk a tanulókat.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31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2312" y="182727"/>
            <a:ext cx="6676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Az érettségi vizsga eredménye</a:t>
            </a:r>
            <a:endParaRPr lang="hu-HU" sz="3200" u="sng" dirty="0">
              <a:solidFill>
                <a:srgbClr val="0070C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8012" y="767502"/>
            <a:ext cx="115363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 Az </a:t>
            </a:r>
            <a:r>
              <a:rPr lang="hu-HU" sz="2800" b="1" dirty="0"/>
              <a:t>írásbeli vizsgán </a:t>
            </a:r>
            <a:r>
              <a:rPr lang="hu-HU" sz="2800" dirty="0"/>
              <a:t>legalább </a:t>
            </a:r>
            <a:r>
              <a:rPr lang="hu-HU" sz="3200" b="1" u="sng" dirty="0">
                <a:solidFill>
                  <a:srgbClr val="FF0000"/>
                </a:solidFill>
              </a:rPr>
              <a:t>12% -</a:t>
            </a:r>
            <a:r>
              <a:rPr lang="hu-HU" sz="3200" b="1" u="sng" dirty="0" err="1">
                <a:solidFill>
                  <a:srgbClr val="FF0000"/>
                </a:solidFill>
              </a:rPr>
              <a:t>ot</a:t>
            </a:r>
            <a:r>
              <a:rPr lang="hu-HU" sz="3200" b="1" u="sng" dirty="0">
                <a:solidFill>
                  <a:srgbClr val="FF0000"/>
                </a:solidFill>
              </a:rPr>
              <a:t> </a:t>
            </a:r>
            <a:r>
              <a:rPr lang="hu-HU" sz="3200" dirty="0"/>
              <a:t> </a:t>
            </a:r>
            <a:r>
              <a:rPr lang="hu-HU" sz="2800" dirty="0"/>
              <a:t>el kell érni ahhoz, hogy a szóbeli vizsgát megkezdhesse a vizsgázó.</a:t>
            </a:r>
            <a:br>
              <a:rPr lang="hu-HU" sz="2800" dirty="0"/>
            </a:br>
            <a:r>
              <a:rPr lang="hu-HU" sz="2800" dirty="0"/>
              <a:t>100 pontos írásbelinél ez </a:t>
            </a:r>
            <a:r>
              <a:rPr lang="hu-HU" sz="2800" b="1" dirty="0"/>
              <a:t>12 pont</a:t>
            </a:r>
            <a:r>
              <a:rPr lang="hu-HU" sz="2800" dirty="0"/>
              <a:t>, az élő idegen nyelvnél 117 pontos írásbeli vizsgájánál </a:t>
            </a:r>
            <a:r>
              <a:rPr lang="hu-HU" sz="2800" b="1" dirty="0"/>
              <a:t>14 pont</a:t>
            </a:r>
            <a:r>
              <a:rPr lang="hu-HU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A </a:t>
            </a:r>
            <a:r>
              <a:rPr lang="hu-HU" sz="3200" b="1" u="sng" dirty="0">
                <a:solidFill>
                  <a:srgbClr val="FF0000"/>
                </a:solidFill>
              </a:rPr>
              <a:t>12%-</a:t>
            </a:r>
            <a:r>
              <a:rPr lang="hu-HU" sz="3200" b="1" u="sng" dirty="0" err="1">
                <a:solidFill>
                  <a:srgbClr val="FF0000"/>
                </a:solidFill>
              </a:rPr>
              <a:t>ot</a:t>
            </a:r>
            <a:r>
              <a:rPr lang="hu-HU" sz="3200" dirty="0"/>
              <a:t> </a:t>
            </a:r>
            <a:r>
              <a:rPr lang="hu-HU" sz="2800" dirty="0"/>
              <a:t>a </a:t>
            </a:r>
            <a:r>
              <a:rPr lang="hu-HU" sz="2800" b="1" dirty="0"/>
              <a:t>szóbeli vizsgán </a:t>
            </a:r>
            <a:r>
              <a:rPr lang="hu-HU" sz="2800" dirty="0"/>
              <a:t>is el kell érni, a legtöbb vizsgatárgynál az 50 pontból </a:t>
            </a:r>
            <a:r>
              <a:rPr lang="hu-HU" sz="2800" b="1" dirty="0"/>
              <a:t>6 pontot</a:t>
            </a:r>
            <a:r>
              <a:rPr lang="hu-HU" sz="2800" dirty="0"/>
              <a:t>. </a:t>
            </a:r>
            <a:r>
              <a:rPr lang="hu-HU" sz="2800" b="1" dirty="0">
                <a:solidFill>
                  <a:srgbClr val="0070C0"/>
                </a:solidFill>
              </a:rPr>
              <a:t>Ha a vizsgázó felelete elérte  a 12%-</a:t>
            </a:r>
            <a:r>
              <a:rPr lang="hu-HU" sz="2800" b="1" dirty="0" err="1">
                <a:solidFill>
                  <a:srgbClr val="0070C0"/>
                </a:solidFill>
              </a:rPr>
              <a:t>ot</a:t>
            </a:r>
            <a:r>
              <a:rPr lang="hu-HU" sz="2800" b="1" dirty="0">
                <a:solidFill>
                  <a:srgbClr val="0070C0"/>
                </a:solidFill>
              </a:rPr>
              <a:t>, nem kell póttételt húzatni.</a:t>
            </a:r>
            <a:br>
              <a:rPr lang="hu-HU" sz="2800" dirty="0"/>
            </a:b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 </a:t>
            </a:r>
            <a:r>
              <a:rPr lang="hu-HU" sz="4400" b="1" u="sng" dirty="0"/>
              <a:t>DE</a:t>
            </a:r>
            <a:r>
              <a:rPr lang="hu-HU" sz="4400" dirty="0"/>
              <a:t> </a:t>
            </a:r>
            <a:r>
              <a:rPr lang="hu-HU" sz="2800" dirty="0"/>
              <a:t>a teljes vizsga csak akkor eredményes, ha szóbeli és az írásbeli eredménye együtt legalább </a:t>
            </a:r>
            <a:r>
              <a:rPr lang="hu-HU" sz="3600" b="1" u="sng" dirty="0">
                <a:solidFill>
                  <a:srgbClr val="FF0000"/>
                </a:solidFill>
              </a:rPr>
              <a:t>25%</a:t>
            </a:r>
            <a:r>
              <a:rPr lang="hu-HU" sz="3600" dirty="0"/>
              <a:t>, </a:t>
            </a:r>
            <a:r>
              <a:rPr lang="hu-HU" sz="2800" dirty="0"/>
              <a:t>a 150 pontos vizsgatárgyak esetén ez összesen minimum </a:t>
            </a:r>
            <a:r>
              <a:rPr lang="hu-HU" sz="2800" b="1" u="sng" dirty="0"/>
              <a:t>38 pont.</a:t>
            </a:r>
          </a:p>
        </p:txBody>
      </p:sp>
    </p:spTree>
    <p:extLst>
      <p:ext uri="{BB962C8B-B14F-4D97-AF65-F5344CB8AC3E}">
        <p14:creationId xmlns:p14="http://schemas.microsoft.com/office/powerpoint/2010/main" val="405350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394" y="367393"/>
            <a:ext cx="10058400" cy="689238"/>
          </a:xfrm>
        </p:spPr>
        <p:txBody>
          <a:bodyPr>
            <a:normAutofit fontScale="90000"/>
          </a:bodyPr>
          <a:lstStyle/>
          <a:p>
            <a:r>
              <a:rPr lang="hu-HU" sz="3200" b="1" u="sng" dirty="0">
                <a:solidFill>
                  <a:schemeClr val="accent1"/>
                </a:solidFill>
                <a:latin typeface="+mn-lt"/>
              </a:rPr>
              <a:t>Az érettségi vizsga eredménye (szóbeli és írásbeli együtt)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2438" y="1439618"/>
            <a:ext cx="10058400" cy="4050792"/>
          </a:xfrm>
        </p:spPr>
        <p:txBody>
          <a:bodyPr>
            <a:normAutofit/>
          </a:bodyPr>
          <a:lstStyle/>
          <a:p>
            <a:endParaRPr lang="hu-HU" sz="2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59208"/>
              </p:ext>
            </p:extLst>
          </p:nvPr>
        </p:nvGraphicFramePr>
        <p:xfrm>
          <a:off x="367394" y="1439618"/>
          <a:ext cx="11593285" cy="396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592">
                  <a:extLst>
                    <a:ext uri="{9D8B030D-6E8A-4147-A177-3AD203B41FA5}">
                      <a16:colId xmlns:a16="http://schemas.microsoft.com/office/drawing/2014/main" val="3677423344"/>
                    </a:ext>
                  </a:extLst>
                </a:gridCol>
                <a:gridCol w="5233307">
                  <a:extLst>
                    <a:ext uri="{9D8B030D-6E8A-4147-A177-3AD203B41FA5}">
                      <a16:colId xmlns:a16="http://schemas.microsoft.com/office/drawing/2014/main" val="1951233275"/>
                    </a:ext>
                  </a:extLst>
                </a:gridCol>
                <a:gridCol w="3249386">
                  <a:extLst>
                    <a:ext uri="{9D8B030D-6E8A-4147-A177-3AD203B41FA5}">
                      <a16:colId xmlns:a16="http://schemas.microsoft.com/office/drawing/2014/main" val="574526376"/>
                    </a:ext>
                  </a:extLst>
                </a:gridCol>
              </a:tblGrid>
              <a:tr h="1183657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SZÁZALÉK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Teljes pontszám (kivéve matematika és digitális kultúra)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Osztályzat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74412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100 – 80 %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solidFill>
                            <a:srgbClr val="FF0000"/>
                          </a:solidFill>
                        </a:rPr>
                        <a:t>150</a:t>
                      </a:r>
                      <a:r>
                        <a:rPr lang="hu-HU" sz="3600" dirty="0"/>
                        <a:t> –120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5 jeles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966900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79 –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119 – 90 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4 jó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832734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59 – 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89 – 60 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3 közepes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376771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39 – 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59 – </a:t>
                      </a:r>
                      <a:r>
                        <a:rPr lang="hu-HU" sz="3600" b="1" dirty="0">
                          <a:solidFill>
                            <a:srgbClr val="FF0000"/>
                          </a:solidFill>
                        </a:rPr>
                        <a:t>38</a:t>
                      </a:r>
                      <a:r>
                        <a:rPr lang="hu-HU" sz="3600" dirty="0"/>
                        <a:t> 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/>
                        <a:t>2 elégséges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906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05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8842" y="218880"/>
            <a:ext cx="96653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70C0"/>
                </a:solidFill>
              </a:rPr>
              <a:t>INFORMÁCIÓK:</a:t>
            </a:r>
          </a:p>
          <a:p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>
                <a:hlinkClick r:id="rId2"/>
              </a:rPr>
              <a:t>www.oktatas.hu/köznevelés/érettségi</a:t>
            </a: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err="1"/>
              <a:t>Sikur</a:t>
            </a:r>
            <a:r>
              <a:rPr lang="hu-HU" sz="2800" dirty="0"/>
              <a:t> Tamásné igazgatóhelyettes</a:t>
            </a:r>
            <a:br>
              <a:rPr lang="hu-HU" sz="2800" dirty="0"/>
            </a:br>
            <a:r>
              <a:rPr lang="hu-HU" sz="2800" dirty="0"/>
              <a:t>06 66/323 022</a:t>
            </a:r>
            <a:br>
              <a:rPr lang="hu-HU" sz="2800" dirty="0"/>
            </a:br>
            <a:r>
              <a:rPr lang="hu-HU" sz="2800" dirty="0"/>
              <a:t>+36 70/508 3088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/>
              <a:t>szentgyorgyi.bszc.hu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42" y="3753826"/>
            <a:ext cx="8982987" cy="256863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568043" y="4514849"/>
            <a:ext cx="2465614" cy="18076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675" y="1968722"/>
            <a:ext cx="4938703" cy="242445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687685" y="2291811"/>
            <a:ext cx="1240971" cy="424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800850" y="3175299"/>
            <a:ext cx="849086" cy="302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52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3092" y="304145"/>
            <a:ext cx="1182188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/>
              <a:t>Milyen esetben lehet </a:t>
            </a:r>
            <a:r>
              <a:rPr lang="hu-HU" sz="3600" b="1" u="sng" dirty="0">
                <a:solidFill>
                  <a:srgbClr val="0070C0"/>
                </a:solidFill>
              </a:rPr>
              <a:t>angol nyelvből </a:t>
            </a:r>
            <a:r>
              <a:rPr lang="hu-HU" sz="3600" b="1" dirty="0">
                <a:solidFill>
                  <a:srgbClr val="0070C0"/>
                </a:solidFill>
              </a:rPr>
              <a:t> </a:t>
            </a:r>
            <a:r>
              <a:rPr lang="hu-HU" sz="3600" b="1" dirty="0"/>
              <a:t>12. évfolyam végén vizsgázni? </a:t>
            </a:r>
          </a:p>
          <a:p>
            <a:endParaRPr lang="hu-HU" sz="3600" b="1" dirty="0"/>
          </a:p>
          <a:p>
            <a:r>
              <a:rPr lang="hu-HU" sz="2800" b="1" dirty="0"/>
              <a:t>Az angol öt éves tárgy, 13. végén fejeződik be. Hamarabb vizsgázni belőle akkor lehet, </a:t>
            </a:r>
          </a:p>
          <a:p>
            <a:endParaRPr lang="hu-H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/>
              <a:t>ha a tanuló a hátralévő évfolyamok tananyagából osztályozó vizsgát tett.</a:t>
            </a:r>
            <a:r>
              <a:rPr lang="hu-HU" sz="2800" dirty="0">
                <a:solidFill>
                  <a:srgbClr val="00B05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B050"/>
                </a:solidFill>
              </a:rPr>
              <a:t>12. évfolyam tavaszi vizsgaidőszakában a 13. évfolyam tananyagából.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hu-HU" sz="2800" b="1" u="sng" dirty="0">
              <a:solidFill>
                <a:srgbClr val="00B050"/>
              </a:solidFill>
            </a:endParaRPr>
          </a:p>
          <a:p>
            <a:r>
              <a:rPr lang="hu-HU" sz="2800" b="1" dirty="0">
                <a:solidFill>
                  <a:srgbClr val="00B050"/>
                </a:solidFill>
              </a:rPr>
              <a:t>Az osztályozó vizsga várható időpontja </a:t>
            </a:r>
            <a:r>
              <a:rPr lang="hu-HU" sz="2800" b="1" u="sng" dirty="0">
                <a:solidFill>
                  <a:srgbClr val="00B050"/>
                </a:solidFill>
              </a:rPr>
              <a:t>április vége.</a:t>
            </a:r>
            <a:r>
              <a:rPr lang="hu-HU" sz="2800" b="1" dirty="0">
                <a:solidFill>
                  <a:srgbClr val="00B050"/>
                </a:solidFill>
              </a:rPr>
              <a:t> Erről a KRÉTA elektronikus naplón keresztül küldünk értesítést.</a:t>
            </a:r>
          </a:p>
        </p:txBody>
      </p:sp>
    </p:spTree>
    <p:extLst>
      <p:ext uri="{BB962C8B-B14F-4D97-AF65-F5344CB8AC3E}">
        <p14:creationId xmlns:p14="http://schemas.microsoft.com/office/powerpoint/2010/main" val="1496640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28918" y="791792"/>
            <a:ext cx="98635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>
                <a:solidFill>
                  <a:srgbClr val="0070C0"/>
                </a:solidFill>
              </a:rPr>
              <a:t>Köszönöm a figyelmet!</a:t>
            </a:r>
          </a:p>
          <a:p>
            <a:pPr algn="ctr"/>
            <a:r>
              <a:rPr lang="hu-HU" sz="4400" b="1" dirty="0">
                <a:solidFill>
                  <a:srgbClr val="0070C0"/>
                </a:solidFill>
              </a:rPr>
              <a:t>Sok sikert kívánok a vizsgákhoz!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91" y="2408464"/>
            <a:ext cx="3302560" cy="39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3884" y="1181708"/>
            <a:ext cx="1138012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12/2020. Korm. </a:t>
            </a:r>
            <a:r>
              <a:rPr lang="hu-HU" altLang="hu-HU" sz="3200" b="1" dirty="0"/>
              <a:t>r</a:t>
            </a: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endelet 258. §</a:t>
            </a:r>
            <a:r>
              <a:rPr lang="hu-HU" altLang="hu-HU" sz="3200" dirty="0"/>
              <a:t> 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(3)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3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(…) az idegen nyelvből letett előrehozott érettségi vizsga a </a:t>
            </a:r>
            <a:r>
              <a:rPr kumimoji="0" lang="hu-HU" altLang="hu-HU" sz="36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szakmai nyelvi foglalkozáson való további részvétel alól nem mentesít.</a:t>
            </a:r>
          </a:p>
        </p:txBody>
      </p:sp>
    </p:spTree>
    <p:extLst>
      <p:ext uri="{BB962C8B-B14F-4D97-AF65-F5344CB8AC3E}">
        <p14:creationId xmlns:p14="http://schemas.microsoft.com/office/powerpoint/2010/main" val="90908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57956"/>
              </p:ext>
            </p:extLst>
          </p:nvPr>
        </p:nvGraphicFramePr>
        <p:xfrm>
          <a:off x="174700" y="1594989"/>
          <a:ext cx="11842599" cy="161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031">
                  <a:extLst>
                    <a:ext uri="{9D8B030D-6E8A-4147-A177-3AD203B41FA5}">
                      <a16:colId xmlns:a16="http://schemas.microsoft.com/office/drawing/2014/main" val="1657949487"/>
                    </a:ext>
                  </a:extLst>
                </a:gridCol>
                <a:gridCol w="5953568">
                  <a:extLst>
                    <a:ext uri="{9D8B030D-6E8A-4147-A177-3AD203B41FA5}">
                      <a16:colId xmlns:a16="http://schemas.microsoft.com/office/drawing/2014/main" val="604829719"/>
                    </a:ext>
                  </a:extLst>
                </a:gridCol>
              </a:tblGrid>
              <a:tr h="1617419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2026.</a:t>
                      </a:r>
                      <a:r>
                        <a:rPr lang="hu-HU" sz="2400" baseline="0" dirty="0"/>
                        <a:t> május-június  </a:t>
                      </a:r>
                    </a:p>
                    <a:p>
                      <a:pPr algn="ctr"/>
                      <a:r>
                        <a:rPr lang="hu-HU" sz="2800" u="sng" baseline="0" dirty="0"/>
                        <a:t>12. évfolyam</a:t>
                      </a:r>
                    </a:p>
                    <a:p>
                      <a:pPr algn="ctr"/>
                      <a:r>
                        <a:rPr lang="hu-HU" sz="2400" baseline="0" dirty="0"/>
                        <a:t>előrehozott érettségi  vizsgák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2026.</a:t>
                      </a:r>
                      <a:r>
                        <a:rPr lang="hu-HU" sz="2400" baseline="0" dirty="0"/>
                        <a:t> május-június</a:t>
                      </a:r>
                    </a:p>
                    <a:p>
                      <a:pPr algn="ctr"/>
                      <a:r>
                        <a:rPr lang="hu-HU" sz="2800" u="sng" baseline="0" dirty="0"/>
                        <a:t>13. évfolyam</a:t>
                      </a:r>
                    </a:p>
                    <a:p>
                      <a:pPr algn="ctr"/>
                      <a:r>
                        <a:rPr lang="hu-HU" sz="2400" baseline="0" dirty="0"/>
                        <a:t>rendes érettségi + szakmai vizsga</a:t>
                      </a:r>
                      <a:endParaRPr lang="hu-H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657340"/>
                  </a:ext>
                </a:extLst>
              </a:tr>
            </a:tbl>
          </a:graphicData>
        </a:graphic>
      </p:graphicFrame>
      <p:sp>
        <p:nvSpPr>
          <p:cNvPr id="3" name="Lefelé nyíl 2"/>
          <p:cNvSpPr/>
          <p:nvPr/>
        </p:nvSpPr>
        <p:spPr>
          <a:xfrm>
            <a:off x="8683913" y="3573509"/>
            <a:ext cx="538843" cy="836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692895" y="4636724"/>
            <a:ext cx="652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2"/>
                </a:solidFill>
              </a:rPr>
              <a:t>Érettségi bizonyítvány + technikusi oklevél</a:t>
            </a:r>
            <a:endParaRPr lang="hu-HU" sz="3600" b="1" u="sng" dirty="0"/>
          </a:p>
        </p:txBody>
      </p:sp>
      <p:sp>
        <p:nvSpPr>
          <p:cNvPr id="5" name="Lefelé nyíl 4"/>
          <p:cNvSpPr/>
          <p:nvPr/>
        </p:nvSpPr>
        <p:spPr>
          <a:xfrm>
            <a:off x="2530489" y="3611274"/>
            <a:ext cx="538843" cy="827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65383" y="4759836"/>
            <a:ext cx="2834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Törzslapkivonat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0091DDA-55C2-4C7B-8BBA-0B787AEDCC0F}"/>
              </a:ext>
            </a:extLst>
          </p:cNvPr>
          <p:cNvSpPr txBox="1"/>
          <p:nvPr/>
        </p:nvSpPr>
        <p:spPr>
          <a:xfrm>
            <a:off x="549066" y="759030"/>
            <a:ext cx="4431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Dokumentumok:</a:t>
            </a:r>
          </a:p>
        </p:txBody>
      </p:sp>
    </p:spTree>
    <p:extLst>
      <p:ext uri="{BB962C8B-B14F-4D97-AF65-F5344CB8AC3E}">
        <p14:creationId xmlns:p14="http://schemas.microsoft.com/office/powerpoint/2010/main" val="204129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Jelentkezés érettségi vizsgára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4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6834" y="1990008"/>
            <a:ext cx="11177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0B050"/>
                </a:solidFill>
              </a:rPr>
              <a:t>Tanulói jogviszony ideje alatt a tanuló csak a „saját” iskolájában jelentkezhet érettségi vizsgára.</a:t>
            </a:r>
          </a:p>
        </p:txBody>
      </p:sp>
    </p:spTree>
    <p:extLst>
      <p:ext uri="{BB962C8B-B14F-4D97-AF65-F5344CB8AC3E}">
        <p14:creationId xmlns:p14="http://schemas.microsoft.com/office/powerpoint/2010/main" val="427968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8665" y="1175416"/>
            <a:ext cx="118055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Az érettségire jelentkezést </a:t>
            </a:r>
            <a:r>
              <a:rPr lang="hu-HU" sz="3600" b="1" dirty="0"/>
              <a:t>az iskola intézi</a:t>
            </a:r>
            <a:r>
              <a:rPr lang="hu-HU" sz="3600" dirty="0"/>
              <a:t>, az osztályfőnökök és az iskolatitkárok segítségével.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6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b="1" dirty="0">
                <a:solidFill>
                  <a:srgbClr val="00B050"/>
                </a:solidFill>
              </a:rPr>
              <a:t>Telefonszám, email-cím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6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 jelentkezést </a:t>
            </a:r>
            <a:r>
              <a:rPr lang="hu-HU" sz="3600" b="1" dirty="0"/>
              <a:t>az érettségi vizsga központi adminisztrációs rendszerében </a:t>
            </a:r>
            <a:r>
              <a:rPr lang="hu-HU" sz="3600" dirty="0"/>
              <a:t>rögzítjük.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49400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Fabet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0</TotalTime>
  <Words>1866</Words>
  <Application>Microsoft Office PowerPoint</Application>
  <PresentationFormat>Szélesvásznú</PresentationFormat>
  <Paragraphs>267</Paragraphs>
  <Slides>40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5" baseType="lpstr">
      <vt:lpstr>Arial</vt:lpstr>
      <vt:lpstr>Bookman Old Style</vt:lpstr>
      <vt:lpstr>Century Gothic</vt:lpstr>
      <vt:lpstr>Wingdings</vt:lpstr>
      <vt:lpstr>Fabetű</vt:lpstr>
      <vt:lpstr>Tudnivalók az érettségi vizsgáról</vt:lpstr>
      <vt:lpstr>1. Jogszabályok</vt:lpstr>
      <vt:lpstr>PowerPoint-bemutató</vt:lpstr>
      <vt:lpstr>PowerPoint-bemutató</vt:lpstr>
      <vt:lpstr>PowerPoint-bemutató</vt:lpstr>
      <vt:lpstr>PowerPoint-bemutató</vt:lpstr>
      <vt:lpstr>1. Jelentkezés érettségi vizsgára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Mentességek - SNI, BTMN – esetén Milyen mentességekkel kedvezményekkel lehet élni az érettségi vizsgán?</vt:lpstr>
      <vt:lpstr>2. A vizsgák menete Az írásbeli vizsgák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Mentesség esetén választható tantárgyak:</vt:lpstr>
      <vt:lpstr>PowerPoint-bemutató</vt:lpstr>
      <vt:lpstr>PowerPoint-bemutató</vt:lpstr>
      <vt:lpstr>PowerPoint-bemutató</vt:lpstr>
      <vt:lpstr>2. A vizsgák menete A szóbeli vizsgák</vt:lpstr>
      <vt:lpstr>PowerPoint-bemutató</vt:lpstr>
      <vt:lpstr>PowerPoint-bemutató</vt:lpstr>
      <vt:lpstr>PowerPoint-bemutató</vt:lpstr>
      <vt:lpstr>PowerPoint-bemutató</vt:lpstr>
      <vt:lpstr>Az érettségi vizsga eredménye</vt:lpstr>
      <vt:lpstr>PowerPoint-bemutató</vt:lpstr>
      <vt:lpstr>PowerPoint-bemutató</vt:lpstr>
      <vt:lpstr>Az érettségi vizsga eredménye (szóbeli és írásbeli együtt)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Tudnivalók az érettségi vizsgáról</dc:title>
  <dc:creator>IGH</dc:creator>
  <cp:lastModifiedBy>titkarsag</cp:lastModifiedBy>
  <cp:revision>176</cp:revision>
  <dcterms:created xsi:type="dcterms:W3CDTF">2021-01-11T10:06:40Z</dcterms:created>
  <dcterms:modified xsi:type="dcterms:W3CDTF">2026-01-26T15:18:26Z</dcterms:modified>
</cp:coreProperties>
</file>