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19" r:id="rId3"/>
    <p:sldId id="293" r:id="rId4"/>
    <p:sldId id="332" r:id="rId5"/>
    <p:sldId id="304" r:id="rId6"/>
    <p:sldId id="333" r:id="rId7"/>
    <p:sldId id="346" r:id="rId8"/>
    <p:sldId id="347" r:id="rId9"/>
    <p:sldId id="269" r:id="rId10"/>
    <p:sldId id="273" r:id="rId11"/>
    <p:sldId id="272" r:id="rId12"/>
    <p:sldId id="331" r:id="rId13"/>
    <p:sldId id="275" r:id="rId14"/>
    <p:sldId id="276" r:id="rId15"/>
    <p:sldId id="277" r:id="rId16"/>
    <p:sldId id="336" r:id="rId17"/>
    <p:sldId id="310" r:id="rId18"/>
    <p:sldId id="315" r:id="rId19"/>
    <p:sldId id="338" r:id="rId20"/>
    <p:sldId id="309" r:id="rId21"/>
    <p:sldId id="281" r:id="rId22"/>
    <p:sldId id="282" r:id="rId23"/>
    <p:sldId id="324" r:id="rId24"/>
    <p:sldId id="341" r:id="rId25"/>
    <p:sldId id="316" r:id="rId26"/>
    <p:sldId id="342" r:id="rId27"/>
    <p:sldId id="343" r:id="rId28"/>
    <p:sldId id="280" r:id="rId29"/>
    <p:sldId id="328" r:id="rId30"/>
    <p:sldId id="345" r:id="rId31"/>
    <p:sldId id="348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732"/>
    <a:srgbClr val="C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86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1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07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56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89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59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6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820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472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812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84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2E39518-AAD8-4DB8-9D32-6E043EF5A043}" type="datetimeFigureOut">
              <a:rPr lang="hu-HU" smtClean="0"/>
              <a:t>2026. 01. 05.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A57AB39-6B4E-49F0-A0D1-63F074E719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358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8131" y="1314123"/>
            <a:ext cx="9966960" cy="3035808"/>
          </a:xfrm>
        </p:spPr>
        <p:txBody>
          <a:bodyPr/>
          <a:lstStyle/>
          <a:p>
            <a:r>
              <a:rPr lang="hu-HU" sz="3200" dirty="0"/>
              <a:t>Tudnivalók a felsőoktatási felvételiről </a:t>
            </a:r>
            <a:br>
              <a:rPr lang="hu-HU" sz="3200" dirty="0"/>
            </a:br>
            <a:r>
              <a:rPr lang="hu-HU" sz="3200" dirty="0"/>
              <a:t>2. A pontszámítás</a:t>
            </a:r>
            <a:br>
              <a:rPr lang="hu-HU" sz="3200" dirty="0"/>
            </a:br>
            <a:br>
              <a:rPr lang="hu-HU" sz="3200" dirty="0"/>
            </a:br>
            <a:endParaRPr lang="hu-HU" sz="3200" dirty="0">
              <a:solidFill>
                <a:srgbClr val="0070C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2026. január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099" y="3009450"/>
            <a:ext cx="1960109" cy="9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7127" y="1225296"/>
            <a:ext cx="9907851" cy="3520440"/>
          </a:xfrm>
        </p:spPr>
        <p:txBody>
          <a:bodyPr>
            <a:normAutofit/>
          </a:bodyPr>
          <a:lstStyle/>
          <a:p>
            <a:br>
              <a:rPr lang="hu-HU" sz="4400" dirty="0"/>
            </a:br>
            <a:br>
              <a:rPr lang="hu-HU" sz="4400" dirty="0"/>
            </a:br>
            <a:r>
              <a:rPr lang="hu-HU" sz="4400" dirty="0"/>
              <a:t>Pontszámítás </a:t>
            </a:r>
            <a:br>
              <a:rPr lang="hu-HU" sz="4400" dirty="0"/>
            </a:br>
            <a:r>
              <a:rPr lang="hu-HU" sz="4400" dirty="0"/>
              <a:t>A) Tanulmányi pont + Érettségi pont</a:t>
            </a:r>
            <a:br>
              <a:rPr lang="hu-HU" dirty="0"/>
            </a:b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99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4736" y="813494"/>
            <a:ext cx="1159328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>
                <a:solidFill>
                  <a:srgbClr val="00B050"/>
                </a:solidFill>
              </a:rPr>
              <a:t>A </a:t>
            </a:r>
            <a:r>
              <a:rPr lang="hu-HU" sz="3600" b="1" u="sng" dirty="0">
                <a:solidFill>
                  <a:srgbClr val="00B050"/>
                </a:solidFill>
              </a:rPr>
              <a:t>tanulmányi pontok </a:t>
            </a:r>
            <a:r>
              <a:rPr lang="hu-HU" sz="2400" u="sng" dirty="0">
                <a:solidFill>
                  <a:srgbClr val="00B050"/>
                </a:solidFill>
              </a:rPr>
              <a:t>két részből tevődnek össze: </a:t>
            </a:r>
          </a:p>
          <a:p>
            <a:endParaRPr lang="hu-HU" sz="2400" u="sng" dirty="0">
              <a:solidFill>
                <a:srgbClr val="00B050"/>
              </a:solidFill>
            </a:endParaRPr>
          </a:p>
          <a:p>
            <a:endParaRPr lang="hu-HU" sz="2400" u="sng" dirty="0">
              <a:solidFill>
                <a:srgbClr val="00B050"/>
              </a:solidFill>
            </a:endParaRPr>
          </a:p>
          <a:p>
            <a:pPr marL="457200" indent="-457200">
              <a:buAutoNum type="arabicPeriod"/>
            </a:pPr>
            <a:r>
              <a:rPr lang="hu-HU" sz="2800" b="1" dirty="0"/>
              <a:t>a középiskolai osztályzatokból szerezhető max.100 pont</a:t>
            </a:r>
          </a:p>
          <a:p>
            <a:pPr marL="457200" indent="-457200">
              <a:buAutoNum type="arabicPeriod"/>
            </a:pPr>
            <a:endParaRPr lang="hu-HU" sz="2800" b="1" dirty="0"/>
          </a:p>
          <a:p>
            <a:pPr marL="457200" indent="-457200">
              <a:buAutoNum type="arabicPeriod"/>
            </a:pPr>
            <a:endParaRPr lang="hu-HU" sz="2800" b="1" dirty="0"/>
          </a:p>
          <a:p>
            <a:pPr marL="457200" indent="-457200">
              <a:buAutoNum type="arabicPeriod"/>
            </a:pPr>
            <a:r>
              <a:rPr lang="hu-HU" sz="2800" b="1" dirty="0"/>
              <a:t>és az érettségi bizonyítványban szereplő tantárgyak összesített és átlagolt eredményéből </a:t>
            </a:r>
            <a:r>
              <a:rPr lang="hu-HU" sz="2800" b="1" dirty="0" err="1"/>
              <a:t>max</a:t>
            </a:r>
            <a:r>
              <a:rPr lang="hu-HU" sz="2800" b="1" dirty="0"/>
              <a:t>. 100 pont</a:t>
            </a:r>
          </a:p>
          <a:p>
            <a:pPr marL="457200" indent="-457200">
              <a:buAutoNum type="arabicPeriod"/>
            </a:pPr>
            <a:endParaRPr lang="hu-HU" sz="2400" u="sng" dirty="0"/>
          </a:p>
          <a:p>
            <a:endParaRPr lang="hu-HU" sz="2400" b="1" u="sng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0721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25237" y="1271217"/>
            <a:ext cx="1130481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/>
              <a:t>Öt tantárgy </a:t>
            </a:r>
            <a:r>
              <a:rPr lang="hu-HU" sz="3200" b="1" u="sng" dirty="0"/>
              <a:t>utolsó tanult két évfolyam </a:t>
            </a:r>
            <a:r>
              <a:rPr lang="hu-HU" sz="2400" b="1" u="sng" dirty="0"/>
              <a:t>év végi </a:t>
            </a:r>
            <a:r>
              <a:rPr lang="hu-HU" sz="2400" b="1" dirty="0"/>
              <a:t>osztályzatai összegének </a:t>
            </a:r>
            <a:r>
              <a:rPr lang="hu-HU" sz="2400" b="1" u="sng" dirty="0"/>
              <a:t>kétszerese</a:t>
            </a:r>
            <a:r>
              <a:rPr lang="hu-HU" sz="2400" b="1" dirty="0"/>
              <a:t>: </a:t>
            </a:r>
            <a:r>
              <a:rPr lang="hu-HU" sz="2400" b="1" u="sng" dirty="0">
                <a:solidFill>
                  <a:srgbClr val="00B050"/>
                </a:solidFill>
              </a:rPr>
              <a:t>= </a:t>
            </a:r>
            <a:r>
              <a:rPr lang="hu-HU" sz="2400" b="1" u="sng" dirty="0" err="1">
                <a:solidFill>
                  <a:srgbClr val="00B050"/>
                </a:solidFill>
              </a:rPr>
              <a:t>max</a:t>
            </a:r>
            <a:r>
              <a:rPr lang="hu-HU" sz="2400" b="1" u="sng" dirty="0">
                <a:solidFill>
                  <a:srgbClr val="00B050"/>
                </a:solidFill>
              </a:rPr>
              <a:t>. 100 pont</a:t>
            </a:r>
          </a:p>
          <a:p>
            <a:endParaRPr lang="hu-HU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magyar nyelv és irodalom (évenként a két osztályzat számtani átlaga, kerekítés nélkül),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történelem,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matematika,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idegen nyelv,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/>
              <a:t>egy választott tantárgy a felsőoktatási intézmény által az adott szakon meghatározott tantárgyak közül.</a:t>
            </a:r>
          </a:p>
        </p:txBody>
      </p:sp>
      <p:sp>
        <p:nvSpPr>
          <p:cNvPr id="3" name="Téglalap 2"/>
          <p:cNvSpPr/>
          <p:nvPr/>
        </p:nvSpPr>
        <p:spPr>
          <a:xfrm>
            <a:off x="525237" y="239877"/>
            <a:ext cx="6524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b="1" u="sng" dirty="0">
                <a:solidFill>
                  <a:srgbClr val="00B050"/>
                </a:solidFill>
              </a:rPr>
              <a:t>1. középiskolai osztályzatok: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61736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175113"/>
              </p:ext>
            </p:extLst>
          </p:nvPr>
        </p:nvGraphicFramePr>
        <p:xfrm>
          <a:off x="2464038" y="433070"/>
          <a:ext cx="840666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000">
                  <a:extLst>
                    <a:ext uri="{9D8B030D-6E8A-4147-A177-3AD203B41FA5}">
                      <a16:colId xmlns:a16="http://schemas.microsoft.com/office/drawing/2014/main" val="9409893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359396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4585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tantárgy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Eredmény 11. osztály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Eredmény 12. osztály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014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magyar nyelv és irodalom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1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történelem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01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63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angol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64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Pl. digitális kultúra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028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ÖSSZESEN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22/25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23/25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288912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 flipH="1">
            <a:off x="356461" y="293371"/>
            <a:ext cx="1142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/>
              <a:t>Például:</a:t>
            </a:r>
          </a:p>
        </p:txBody>
      </p:sp>
      <p:sp>
        <p:nvSpPr>
          <p:cNvPr id="4" name="Szövegdoboz 3"/>
          <p:cNvSpPr txBox="1"/>
          <p:nvPr/>
        </p:nvSpPr>
        <p:spPr>
          <a:xfrm flipH="1">
            <a:off x="1911531" y="3168649"/>
            <a:ext cx="1028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Összesen 45 pont, </a:t>
            </a:r>
            <a:r>
              <a:rPr lang="hu-HU" sz="2400" b="1" dirty="0"/>
              <a:t>ennek a kétszerese </a:t>
            </a:r>
            <a:r>
              <a:rPr lang="hu-HU" sz="2400" dirty="0"/>
              <a:t>90 pont az elérhető 100-ból.</a:t>
            </a:r>
          </a:p>
        </p:txBody>
      </p:sp>
      <p:sp>
        <p:nvSpPr>
          <p:cNvPr id="5" name="Téglalap 4"/>
          <p:cNvSpPr/>
          <p:nvPr/>
        </p:nvSpPr>
        <p:spPr>
          <a:xfrm>
            <a:off x="356461" y="3999646"/>
            <a:ext cx="115730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/>
              <a:t>A középiskolai osztályzatokat a jelentkezőnek </a:t>
            </a:r>
            <a:r>
              <a:rPr lang="hu-HU" sz="3600" b="1" u="sng" dirty="0"/>
              <a:t>kell</a:t>
            </a:r>
            <a:r>
              <a:rPr lang="hu-HU" sz="3600" b="1" dirty="0"/>
              <a:t> beírni az E-felvételi rendszerébe, igazolásként fel kell tölteni a középiskolai bizonyítvány oldalainak másolatát.</a:t>
            </a:r>
          </a:p>
        </p:txBody>
      </p:sp>
    </p:spTree>
    <p:extLst>
      <p:ext uri="{BB962C8B-B14F-4D97-AF65-F5344CB8AC3E}">
        <p14:creationId xmlns:p14="http://schemas.microsoft.com/office/powerpoint/2010/main" val="412487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483323" y="502920"/>
            <a:ext cx="1139734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>
                <a:solidFill>
                  <a:srgbClr val="00B050"/>
                </a:solidFill>
              </a:rPr>
              <a:t>2. az érettségi bizonyítványban szereplő eredmények átlaga</a:t>
            </a:r>
          </a:p>
          <a:p>
            <a:endParaRPr lang="hu-HU" sz="2400" b="1" u="sng" dirty="0"/>
          </a:p>
          <a:p>
            <a:r>
              <a:rPr lang="hu-HU" sz="2400" dirty="0"/>
              <a:t>A jelentkező </a:t>
            </a:r>
            <a:r>
              <a:rPr lang="hu-HU" sz="2400" b="1" dirty="0"/>
              <a:t>érettségi bizonyítványában</a:t>
            </a:r>
            <a:r>
              <a:rPr lang="hu-HU" sz="2400" dirty="0"/>
              <a:t> szereplő érettségi vizsgaeredmények </a:t>
            </a:r>
            <a:br>
              <a:rPr lang="hu-HU" sz="2400" dirty="0"/>
            </a:br>
            <a:endParaRPr lang="hu-H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magyar nyelv és irodalom,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történelem,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matematika,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idegen nyelv,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u="sng" dirty="0"/>
              <a:t>a felsőoktatási intézmény által meghatározott vizsgatárgyak </a:t>
            </a:r>
            <a:r>
              <a:rPr lang="hu-HU" sz="2400" dirty="0"/>
              <a:t>közül egy vizsgatárgy</a:t>
            </a:r>
            <a:br>
              <a:rPr lang="hu-HU" sz="2400" b="1" dirty="0"/>
            </a:br>
            <a:endParaRPr lang="hu-HU" sz="2400" b="1" dirty="0"/>
          </a:p>
          <a:p>
            <a:r>
              <a:rPr lang="hu-HU" sz="2400" b="1" dirty="0"/>
              <a:t>Ezek százalékos eredményeinek átlagát kerekítik egész számra.</a:t>
            </a:r>
            <a:r>
              <a:rPr lang="hu-HU" sz="2400" dirty="0"/>
              <a:t> </a:t>
            </a:r>
            <a:endParaRPr lang="hu-HU" sz="2400" b="1" u="sng" dirty="0"/>
          </a:p>
        </p:txBody>
      </p:sp>
    </p:spTree>
    <p:extLst>
      <p:ext uri="{BB962C8B-B14F-4D97-AF65-F5344CB8AC3E}">
        <p14:creationId xmlns:p14="http://schemas.microsoft.com/office/powerpoint/2010/main" val="114111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34236"/>
              </p:ext>
            </p:extLst>
          </p:nvPr>
        </p:nvGraphicFramePr>
        <p:xfrm>
          <a:off x="1541417" y="1464249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5846747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8572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Vizsgatárgy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Eredmény</a:t>
                      </a:r>
                      <a:r>
                        <a:rPr lang="hu-HU" baseline="0" dirty="0"/>
                        <a:t> százalékban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233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Magyar nyelv és irodalom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38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Matematika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61 %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777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Történelem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82</a:t>
                      </a:r>
                      <a:r>
                        <a:rPr lang="hu-HU" baseline="0" dirty="0"/>
                        <a:t> %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02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Angol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85 %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28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Pl.</a:t>
                      </a:r>
                      <a:r>
                        <a:rPr lang="hu-HU" baseline="0" dirty="0"/>
                        <a:t> </a:t>
                      </a:r>
                      <a:r>
                        <a:rPr lang="hu-HU" dirty="0"/>
                        <a:t>Testnevelés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92 %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32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FF0000"/>
                          </a:solidFill>
                        </a:rPr>
                        <a:t>ÁTLAG: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rgbClr val="FF0000"/>
                          </a:solidFill>
                        </a:rPr>
                        <a:t>80 %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93106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541417" y="705394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/>
              <a:t>Például:</a:t>
            </a:r>
          </a:p>
        </p:txBody>
      </p:sp>
      <p:sp>
        <p:nvSpPr>
          <p:cNvPr id="5" name="Szövegdoboz 4"/>
          <p:cNvSpPr txBox="1"/>
          <p:nvPr/>
        </p:nvSpPr>
        <p:spPr>
          <a:xfrm flipH="1">
            <a:off x="1541417" y="4281119"/>
            <a:ext cx="882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Vagyis összesen 80 pont a100-ból.</a:t>
            </a:r>
          </a:p>
        </p:txBody>
      </p:sp>
    </p:spTree>
    <p:extLst>
      <p:ext uri="{BB962C8B-B14F-4D97-AF65-F5344CB8AC3E}">
        <p14:creationId xmlns:p14="http://schemas.microsoft.com/office/powerpoint/2010/main" val="417288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8407" y="2285054"/>
            <a:ext cx="11593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érettségi bizonyítvány,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érettségi tanúsítvány (az érettségi bizonyítvány megszerzését követően, később szerzett tanúsítvány is),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u="sng" dirty="0"/>
              <a:t>CSAK szakirányú továbbtanulás esetén </a:t>
            </a:r>
            <a:r>
              <a:rPr lang="hu-HU" sz="2400" dirty="0"/>
              <a:t>a középfokú szakképzettséget tanúsító oklevél, ha a szakmai vizsga eredménye </a:t>
            </a:r>
            <a:r>
              <a:rPr lang="hu-HU" sz="2400" b="1" u="sng" dirty="0"/>
              <a:t>legalább „jó” minősítésű.</a:t>
            </a:r>
          </a:p>
        </p:txBody>
      </p:sp>
      <p:sp>
        <p:nvSpPr>
          <p:cNvPr id="3" name="Téglalap 2"/>
          <p:cNvSpPr/>
          <p:nvPr/>
        </p:nvSpPr>
        <p:spPr>
          <a:xfrm>
            <a:off x="375557" y="1184582"/>
            <a:ext cx="10335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Érettségi pont az alábbi dokumentumokban szereplő eredményekből számítható: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75557" y="391886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u="sng" dirty="0">
                <a:solidFill>
                  <a:srgbClr val="00B050"/>
                </a:solidFill>
              </a:rPr>
              <a:t>Érettségi pontok</a:t>
            </a:r>
          </a:p>
        </p:txBody>
      </p:sp>
    </p:spTree>
    <p:extLst>
      <p:ext uri="{BB962C8B-B14F-4D97-AF65-F5344CB8AC3E}">
        <p14:creationId xmlns:p14="http://schemas.microsoft.com/office/powerpoint/2010/main" val="477972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0436" y="722033"/>
            <a:ext cx="114789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u="sng" dirty="0">
                <a:solidFill>
                  <a:srgbClr val="00B050"/>
                </a:solidFill>
              </a:rPr>
              <a:t>Érettségi pontok </a:t>
            </a:r>
            <a:r>
              <a:rPr lang="hu-HU" sz="2400" b="1" dirty="0"/>
              <a:t>– összesen maximum 200 pont</a:t>
            </a:r>
          </a:p>
          <a:p>
            <a:endParaRPr lang="hu-HU" sz="2400" b="1" dirty="0"/>
          </a:p>
          <a:p>
            <a:r>
              <a:rPr lang="hu-HU" sz="2400" dirty="0"/>
              <a:t>A felvételi eljárásban a felsőoktatási intézmények szakonként határozzák meg azokat az </a:t>
            </a:r>
            <a:r>
              <a:rPr lang="hu-HU" sz="2400" b="1" u="sng" dirty="0">
                <a:solidFill>
                  <a:srgbClr val="00B050"/>
                </a:solidFill>
              </a:rPr>
              <a:t>érettségi vizsgatárgyakat és azok szintjét: közép- vagy emelt szint</a:t>
            </a:r>
            <a:r>
              <a:rPr lang="hu-HU" sz="2400" dirty="0"/>
              <a:t>, amelyek eredményéből kiszámítható az érettségi pontszám. 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3" name="Téglalap 2"/>
          <p:cNvSpPr/>
          <p:nvPr/>
        </p:nvSpPr>
        <p:spPr>
          <a:xfrm>
            <a:off x="220436" y="3277577"/>
            <a:ext cx="117320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A Meghirdetett képzéseknél meg kell nézni, hogy kell-e a pontszámításhoz emelt szintű vizsgaeredmény.</a:t>
            </a:r>
          </a:p>
        </p:txBody>
      </p:sp>
    </p:spTree>
    <p:extLst>
      <p:ext uri="{BB962C8B-B14F-4D97-AF65-F5344CB8AC3E}">
        <p14:creationId xmlns:p14="http://schemas.microsoft.com/office/powerpoint/2010/main" val="166620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8842" y="1313214"/>
            <a:ext cx="11176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Az érettségi pontokat </a:t>
            </a:r>
            <a:r>
              <a:rPr lang="hu-HU" sz="2400" b="1" u="sng" dirty="0">
                <a:solidFill>
                  <a:srgbClr val="00B050"/>
                </a:solidFill>
              </a:rPr>
              <a:t>két érettségi vizsgatárgy százalékos eredménye </a:t>
            </a:r>
            <a:r>
              <a:rPr lang="hu-HU" sz="2400" dirty="0"/>
              <a:t>alapján kell kiszámolni. </a:t>
            </a:r>
          </a:p>
          <a:p>
            <a:endParaRPr lang="hu-HU" sz="2400" dirty="0"/>
          </a:p>
          <a:p>
            <a:r>
              <a:rPr lang="hu-HU" sz="2400" dirty="0"/>
              <a:t>Ha egy szakon több vizsgatárgyat is megadtak érettségi követelményként – a vizsgatárgyak között "vagy" szerepel –, vagy ugyanabból a tárgyból több, különböző eredménye is van, az érettségi pontokat </a:t>
            </a:r>
            <a:r>
              <a:rPr lang="hu-HU" sz="2400" b="1" u="sng" dirty="0"/>
              <a:t>a két legkedvezőbb eredményű érettségi vizsgatárgy alapján kell kiszámítani.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803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94607" y="290624"/>
            <a:ext cx="11566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u="sng" dirty="0"/>
              <a:t>Az érettségi pontok száma egyenlő: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/>
              <a:t>emelt szintű érettségi vizsga esetén az adott vizsgatárgyból elért százalékos eredménnyel,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FF0000"/>
                </a:solidFill>
              </a:rPr>
              <a:t>középszintű érettségi vizsga esetén:</a:t>
            </a:r>
            <a:r>
              <a:rPr lang="hu-HU" sz="2400" b="1" dirty="0">
                <a:solidFill>
                  <a:srgbClr val="FF0000"/>
                </a:solidFill>
              </a:rPr>
              <a:t> a százalékos eredmény alapján megállapított pontszámmal </a:t>
            </a:r>
            <a:r>
              <a:rPr lang="hu-HU" sz="2400" dirty="0">
                <a:solidFill>
                  <a:srgbClr val="FF0000"/>
                </a:solidFill>
              </a:rPr>
              <a:t>(100 % =&gt; 67 pont)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F5D5884-DDC0-4298-8BF2-EF776EE9A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7" y="2598948"/>
            <a:ext cx="7983961" cy="3936792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286755" y="4132053"/>
            <a:ext cx="2544536" cy="6482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2831291" y="5954148"/>
            <a:ext cx="5551715" cy="718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442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767443" y="391886"/>
            <a:ext cx="508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Hol lehet megnézni az előző év ponthatárait?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1E99407-7730-4277-8FE3-4D24E870F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09" y="854262"/>
            <a:ext cx="10589758" cy="577258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4664735" y="4806711"/>
            <a:ext cx="1620953" cy="14160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Ellipszis 2"/>
          <p:cNvSpPr/>
          <p:nvPr/>
        </p:nvSpPr>
        <p:spPr>
          <a:xfrm>
            <a:off x="6455833" y="4891377"/>
            <a:ext cx="1616529" cy="142875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805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61306" y="955927"/>
            <a:ext cx="111115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Ha a tanulmányi pontokba </a:t>
            </a:r>
            <a:r>
              <a:rPr lang="hu-HU" sz="2400" b="1" dirty="0"/>
              <a:t>kötelezően beszámítandó </a:t>
            </a:r>
            <a:r>
              <a:rPr lang="hu-HU" sz="2400" dirty="0"/>
              <a:t>valamely tantárgyból </a:t>
            </a:r>
            <a:r>
              <a:rPr lang="hu-HU" sz="2400" b="1" dirty="0"/>
              <a:t>felmentést </a:t>
            </a:r>
            <a:r>
              <a:rPr lang="hu-HU" sz="2400" dirty="0"/>
              <a:t>kapott a jelentkező az értékelés alól, be kell nyújtania az összes évfolyam év végi eredményeit igazoló bizonyítványoldalt. </a:t>
            </a:r>
          </a:p>
          <a:p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Ha legalább </a:t>
            </a:r>
            <a:r>
              <a:rPr lang="hu-HU" sz="2400" b="1" dirty="0"/>
              <a:t>két évig tanulta </a:t>
            </a:r>
            <a:r>
              <a:rPr lang="hu-HU" sz="2400" dirty="0"/>
              <a:t>azt a tantárgyat, amiből később felmentést kapott, és abból év végi osztályzattal rendelkezik, akkor ezeket az eredményeket számítják be a tanulmányi pontokba, függetlenül a későbbi felmentés tényétől.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/>
              <a:t>Ha nem tanulta legalább két évig </a:t>
            </a:r>
            <a:r>
              <a:rPr lang="hu-HU" sz="2400" dirty="0"/>
              <a:t>azt a tantárgyat, amiből felmentést kapott, akkor az érettségi bizonyítványban található </a:t>
            </a:r>
            <a:r>
              <a:rPr lang="hu-HU" sz="2400" b="1" dirty="0"/>
              <a:t>"helyettesítő tárgy" </a:t>
            </a:r>
            <a:r>
              <a:rPr lang="hu-HU" sz="2400" dirty="0"/>
              <a:t>utolsó két tanult év végi eredményét számítják be a tanulmányi pontokba.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61306" y="302079"/>
            <a:ext cx="2688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u="sng" dirty="0"/>
              <a:t>MENTESSÉGEK:</a:t>
            </a:r>
          </a:p>
        </p:txBody>
      </p:sp>
    </p:spTree>
    <p:extLst>
      <p:ext uri="{BB962C8B-B14F-4D97-AF65-F5344CB8AC3E}">
        <p14:creationId xmlns:p14="http://schemas.microsoft.com/office/powerpoint/2010/main" val="1019602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Pontszámítás</a:t>
            </a:r>
            <a:br>
              <a:rPr lang="hu-HU" sz="4000" dirty="0"/>
            </a:br>
            <a:r>
              <a:rPr lang="hu-HU" sz="4000" dirty="0"/>
              <a:t>B) „Duplázás”</a:t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797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7393" y="320038"/>
            <a:ext cx="114544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A pontok kiszámításának  másik lehetősége, hogy a két érettségi tárgy százalékos eredményeit </a:t>
            </a:r>
            <a:r>
              <a:rPr lang="hu-HU" sz="3200" u="sng" dirty="0"/>
              <a:t>megkétszerezzük, </a:t>
            </a:r>
            <a:r>
              <a:rPr lang="hu-HU" sz="3200" dirty="0"/>
              <a:t>összesen </a:t>
            </a:r>
            <a:r>
              <a:rPr lang="hu-HU" sz="3200" dirty="0" err="1"/>
              <a:t>max</a:t>
            </a:r>
            <a:r>
              <a:rPr lang="hu-HU" sz="3200" dirty="0"/>
              <a:t>. 400 pont.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31804"/>
              </p:ext>
            </p:extLst>
          </p:nvPr>
        </p:nvGraphicFramePr>
        <p:xfrm>
          <a:off x="367393" y="1889698"/>
          <a:ext cx="110520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000">
                  <a:extLst>
                    <a:ext uri="{9D8B030D-6E8A-4147-A177-3AD203B41FA5}">
                      <a16:colId xmlns:a16="http://schemas.microsoft.com/office/drawing/2014/main" val="2061652002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626572316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3563249890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668882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Érettségi tantárgy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Vizsgaszint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Százalékos eredmény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Érettségi pont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4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chemeClr val="tx1"/>
                          </a:solidFill>
                        </a:rPr>
                        <a:t>Magyar nyelv és irodalom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chemeClr val="tx1"/>
                          </a:solidFill>
                        </a:rPr>
                        <a:t>közép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4400" b="1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4400" b="1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96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közép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41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Történelem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közép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6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800" b="1" dirty="0"/>
                        <a:t>Idegen nyelv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emelt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4400" b="1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4400" b="1" dirty="0"/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60182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67393" y="5102678"/>
            <a:ext cx="11701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Duplázás: 2 x 45 = 90 </a:t>
            </a:r>
            <a:r>
              <a:rPr lang="hu-HU" sz="4800" b="1" dirty="0">
                <a:solidFill>
                  <a:srgbClr val="FF0000"/>
                </a:solidFill>
              </a:rPr>
              <a:t>+</a:t>
            </a:r>
            <a:r>
              <a:rPr lang="hu-HU" sz="3200" b="1" dirty="0">
                <a:solidFill>
                  <a:srgbClr val="00B050"/>
                </a:solidFill>
              </a:rPr>
              <a:t> 2 x 86 = 172  </a:t>
            </a:r>
          </a:p>
          <a:p>
            <a:r>
              <a:rPr lang="hu-HU" sz="3200" b="1" dirty="0"/>
              <a:t>Összesen: 262 pont</a:t>
            </a:r>
          </a:p>
        </p:txBody>
      </p:sp>
    </p:spTree>
    <p:extLst>
      <p:ext uri="{BB962C8B-B14F-4D97-AF65-F5344CB8AC3E}">
        <p14:creationId xmlns:p14="http://schemas.microsoft.com/office/powerpoint/2010/main" val="4153983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7127" y="1225296"/>
            <a:ext cx="9679251" cy="3520440"/>
          </a:xfrm>
        </p:spPr>
        <p:txBody>
          <a:bodyPr>
            <a:normAutofit/>
          </a:bodyPr>
          <a:lstStyle/>
          <a:p>
            <a:r>
              <a:rPr lang="hu-HU" sz="4400" dirty="0"/>
              <a:t>Pontszámítás szakképzettséggel </a:t>
            </a:r>
            <a:br>
              <a:rPr lang="hu-HU" sz="4400" dirty="0"/>
            </a:br>
            <a:br>
              <a:rPr lang="hu-HU" sz="4400" dirty="0"/>
            </a:br>
            <a:r>
              <a:rPr lang="hu-HU" sz="4400" dirty="0"/>
              <a:t>– csak szakirányú továbbtanulás esetén!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839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37708"/>
            <a:ext cx="11808226" cy="348342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8601" y="469944"/>
            <a:ext cx="11870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középfokú szakképzettséggel vagy szakképesítéssel rendelkező jelentkezők felvételi </a:t>
            </a:r>
            <a:r>
              <a:rPr lang="hu-HU" sz="2400" dirty="0" err="1"/>
              <a:t>összpontszámát</a:t>
            </a:r>
            <a:r>
              <a:rPr lang="hu-HU" sz="2400" dirty="0"/>
              <a:t> az alábbiak szerint is ki lehet számítani</a:t>
            </a:r>
          </a:p>
          <a:p>
            <a:r>
              <a:rPr lang="hu-HU" sz="2400" b="1" dirty="0"/>
              <a:t>alap- és osztatlan képzésekre jelentkezéskor, </a:t>
            </a:r>
            <a:r>
              <a:rPr lang="hu-HU" sz="2400" b="1" u="sng" dirty="0">
                <a:solidFill>
                  <a:srgbClr val="FF0000"/>
                </a:solidFill>
              </a:rPr>
              <a:t>szakirányú továbbtanulás </a:t>
            </a:r>
            <a:r>
              <a:rPr lang="hu-HU" sz="2400" b="1" dirty="0"/>
              <a:t>esetén</a:t>
            </a:r>
          </a:p>
        </p:txBody>
      </p:sp>
    </p:spTree>
    <p:extLst>
      <p:ext uri="{BB962C8B-B14F-4D97-AF65-F5344CB8AC3E}">
        <p14:creationId xmlns:p14="http://schemas.microsoft.com/office/powerpoint/2010/main" val="3162714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78276" y="180609"/>
            <a:ext cx="1164771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2021-től kiállított középfokú szakképzettséget tanúsító oklevél (technikumi) esetében</a:t>
            </a:r>
            <a:r>
              <a:rPr lang="hu-HU" sz="3200" b="1" dirty="0"/>
              <a:t> </a:t>
            </a:r>
            <a:r>
              <a:rPr lang="hu-HU" sz="3200" b="1" u="sng" dirty="0">
                <a:solidFill>
                  <a:srgbClr val="00B050"/>
                </a:solidFill>
              </a:rPr>
              <a:t>a szakmai vizsga emelt szintű érettséginek számít.</a:t>
            </a:r>
          </a:p>
          <a:p>
            <a:endParaRPr lang="hu-HU" sz="3200" b="1" u="sng" dirty="0"/>
          </a:p>
          <a:p>
            <a:r>
              <a:rPr lang="hu-HU" sz="2800" b="1" u="sng" dirty="0"/>
              <a:t>A szakmai vizsga eredményéből akkor lehet pontot számolni, ha az eredménye </a:t>
            </a:r>
            <a:r>
              <a:rPr lang="hu-HU" sz="3200" b="1" u="sng" dirty="0">
                <a:solidFill>
                  <a:srgbClr val="00B050"/>
                </a:solidFill>
              </a:rPr>
              <a:t>legalább „jó”.</a:t>
            </a:r>
          </a:p>
          <a:p>
            <a:endParaRPr lang="hu-HU" sz="3200" dirty="0"/>
          </a:p>
          <a:p>
            <a:r>
              <a:rPr lang="hu-HU" sz="2400" dirty="0"/>
              <a:t>A technikum és a felsőoktatási intézmény együttműködésén alapuló </a:t>
            </a:r>
            <a:r>
              <a:rPr lang="hu-HU" sz="3200" b="1" u="sng" dirty="0">
                <a:solidFill>
                  <a:srgbClr val="00B050"/>
                </a:solidFill>
              </a:rPr>
              <a:t>okleveles technikus képzésben</a:t>
            </a:r>
            <a:r>
              <a:rPr lang="hu-HU" sz="3200" u="sng" dirty="0">
                <a:solidFill>
                  <a:srgbClr val="00B050"/>
                </a:solidFill>
              </a:rPr>
              <a:t> </a:t>
            </a:r>
            <a:r>
              <a:rPr lang="hu-HU" sz="2400" dirty="0"/>
              <a:t>résztvevő és legalább jó minősítésű szakmai vizsgát tett tanulóknak – amennyiben az adott felsőoktatási intézmény határozatban megjelölt képzésére jelentkeznek – </a:t>
            </a:r>
            <a:r>
              <a:rPr lang="hu-HU" sz="2800" b="1" u="sng" dirty="0">
                <a:solidFill>
                  <a:srgbClr val="00B050"/>
                </a:solidFill>
              </a:rPr>
              <a:t>a szakmai vizsgán kapott százalékos eredmény ötszöröseként kell meghatározni a felvételi pontszámát.</a:t>
            </a:r>
          </a:p>
        </p:txBody>
      </p:sp>
    </p:spTree>
    <p:extLst>
      <p:ext uri="{BB962C8B-B14F-4D97-AF65-F5344CB8AC3E}">
        <p14:creationId xmlns:p14="http://schemas.microsoft.com/office/powerpoint/2010/main" val="800145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12298DBE-C718-475A-9B0F-85703B9D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32" y="305343"/>
            <a:ext cx="10371668" cy="5969878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192768" y="2565399"/>
            <a:ext cx="4384222" cy="8636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Ellipszis 3"/>
          <p:cNvSpPr/>
          <p:nvPr/>
        </p:nvSpPr>
        <p:spPr>
          <a:xfrm>
            <a:off x="4033158" y="3962399"/>
            <a:ext cx="7747907" cy="1473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6601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46760"/>
              </p:ext>
            </p:extLst>
          </p:nvPr>
        </p:nvGraphicFramePr>
        <p:xfrm>
          <a:off x="792389" y="561522"/>
          <a:ext cx="11052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000">
                  <a:extLst>
                    <a:ext uri="{9D8B030D-6E8A-4147-A177-3AD203B41FA5}">
                      <a16:colId xmlns:a16="http://schemas.microsoft.com/office/drawing/2014/main" val="3683512806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3133848683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2729156449"/>
                    </a:ext>
                  </a:extLst>
                </a:gridCol>
                <a:gridCol w="2763000">
                  <a:extLst>
                    <a:ext uri="{9D8B030D-6E8A-4147-A177-3AD203B41FA5}">
                      <a16:colId xmlns:a16="http://schemas.microsoft.com/office/drawing/2014/main" val="513130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Érettségi tantárgy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Vizsgaszint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Százalékos eredmény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Érettségi pont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036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0" dirty="0">
                          <a:solidFill>
                            <a:schemeClr val="tx1"/>
                          </a:solidFill>
                        </a:rPr>
                        <a:t>Magyar nyelv és irodalom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dirty="0">
                          <a:solidFill>
                            <a:schemeClr val="tx1"/>
                          </a:solidFill>
                        </a:rPr>
                        <a:t>közép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9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Matematika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közép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0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Történelem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közép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67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b="1" dirty="0"/>
                        <a:t>Idegen nyelv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/>
                        <a:t>közép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620884"/>
                  </a:ext>
                </a:extLst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30253"/>
              </p:ext>
            </p:extLst>
          </p:nvPr>
        </p:nvGraphicFramePr>
        <p:xfrm>
          <a:off x="792389" y="3895574"/>
          <a:ext cx="11088000" cy="457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3544974137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3738798231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732314438"/>
                    </a:ext>
                  </a:extLst>
                </a:gridCol>
                <a:gridCol w="2772000">
                  <a:extLst>
                    <a:ext uri="{9D8B030D-6E8A-4147-A177-3AD203B41FA5}">
                      <a16:colId xmlns:a16="http://schemas.microsoft.com/office/drawing/2014/main" val="11556093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/>
                        <a:t>Szakmai vizsga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emelt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08207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92389" y="4582946"/>
            <a:ext cx="9343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/>
              <a:t>Pontszám:</a:t>
            </a:r>
          </a:p>
          <a:p>
            <a:pPr marL="514350" indent="-514350">
              <a:buAutoNum type="alphaLcParenR"/>
            </a:pPr>
            <a:r>
              <a:rPr lang="hu-HU" sz="3200" b="1" dirty="0">
                <a:solidFill>
                  <a:srgbClr val="00B050"/>
                </a:solidFill>
              </a:rPr>
              <a:t>2x57 = 114 + 2x88 = 176 </a:t>
            </a:r>
            <a:r>
              <a:rPr lang="hu-HU" sz="3200" b="1" dirty="0"/>
              <a:t>Összesen: 290 (+50)</a:t>
            </a:r>
          </a:p>
          <a:p>
            <a:pPr marL="514350" indent="-514350">
              <a:buAutoNum type="alphaLcParenR"/>
            </a:pPr>
            <a:r>
              <a:rPr lang="hu-HU" sz="3200" b="1" dirty="0"/>
              <a:t>4x88 = 352 (+50)</a:t>
            </a:r>
          </a:p>
        </p:txBody>
      </p:sp>
    </p:spTree>
    <p:extLst>
      <p:ext uri="{BB962C8B-B14F-4D97-AF65-F5344CB8AC3E}">
        <p14:creationId xmlns:p14="http://schemas.microsoft.com/office/powerpoint/2010/main" val="55241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Pontszámítás</a:t>
            </a:r>
            <a:br>
              <a:rPr lang="hu-HU" sz="4000" dirty="0"/>
            </a:br>
            <a:r>
              <a:rPr lang="hu-HU" sz="4000" dirty="0"/>
              <a:t>Intézményi pontok - többletpontok</a:t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383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82385" y="1183822"/>
            <a:ext cx="1108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rgbClr val="00B050"/>
                </a:solidFill>
              </a:rPr>
              <a:t>Az </a:t>
            </a:r>
            <a:r>
              <a:rPr lang="hu-HU" sz="2800" b="1" u="sng" dirty="0">
                <a:solidFill>
                  <a:srgbClr val="00B050"/>
                </a:solidFill>
              </a:rPr>
              <a:t>intézményi pontokat</a:t>
            </a:r>
            <a:r>
              <a:rPr lang="hu-HU" sz="2800" dirty="0">
                <a:solidFill>
                  <a:srgbClr val="00B050"/>
                </a:solidFill>
              </a:rPr>
              <a:t>, azok jogcímét és mértékét a felsőoktatási intézmények egyedileg határozzák meg.</a:t>
            </a:r>
          </a:p>
        </p:txBody>
      </p:sp>
      <p:sp>
        <p:nvSpPr>
          <p:cNvPr id="4" name="Téglalap 3"/>
          <p:cNvSpPr/>
          <p:nvPr/>
        </p:nvSpPr>
        <p:spPr>
          <a:xfrm>
            <a:off x="582385" y="2943722"/>
            <a:ext cx="11198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A Meghirdetett képzések oldalain nézhető meg, hogy egy adott szakon miért és mennyi intézményi pont kapható, valamint, hogy ezek hogyan, milyen dokumentummal igazolhatók.</a:t>
            </a:r>
          </a:p>
        </p:txBody>
      </p:sp>
    </p:spTree>
    <p:extLst>
      <p:ext uri="{BB962C8B-B14F-4D97-AF65-F5344CB8AC3E}">
        <p14:creationId xmlns:p14="http://schemas.microsoft.com/office/powerpoint/2010/main" val="250811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4864" y="1020885"/>
            <a:ext cx="1164227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000" dirty="0"/>
              <a:t>Központilag meghatározott </a:t>
            </a:r>
            <a:r>
              <a:rPr lang="hu-HU" sz="4000" b="1" u="sng" dirty="0">
                <a:solidFill>
                  <a:srgbClr val="FF0000"/>
                </a:solidFill>
              </a:rPr>
              <a:t>minimum pontszám </a:t>
            </a:r>
            <a:r>
              <a:rPr lang="hu-HU" sz="4000" u="sng" dirty="0">
                <a:solidFill>
                  <a:srgbClr val="FF0000"/>
                </a:solidFill>
              </a:rPr>
              <a:t>nincs</a:t>
            </a:r>
            <a:r>
              <a:rPr lang="hu-HU" sz="4000" dirty="0">
                <a:solidFill>
                  <a:srgbClr val="FF0000"/>
                </a:solidFill>
              </a:rPr>
              <a:t>, </a:t>
            </a:r>
            <a:r>
              <a:rPr lang="hu-HU" sz="4000" dirty="0"/>
              <a:t>ezt a felsőoktatási intézmény határozza meg.</a:t>
            </a:r>
          </a:p>
          <a:p>
            <a:pPr algn="ctr"/>
            <a:endParaRPr lang="hu-HU" sz="2400" dirty="0">
              <a:solidFill>
                <a:srgbClr val="FF0000"/>
              </a:solidFill>
            </a:endParaRPr>
          </a:p>
          <a:p>
            <a:pPr algn="ctr"/>
            <a:endParaRPr lang="hu-HU" sz="2400" dirty="0">
              <a:solidFill>
                <a:srgbClr val="FF0000"/>
              </a:solidFill>
            </a:endParaRPr>
          </a:p>
          <a:p>
            <a:pPr algn="ctr"/>
            <a:endParaRPr lang="hu-HU" sz="2400" dirty="0">
              <a:solidFill>
                <a:srgbClr val="FF0000"/>
              </a:solidFill>
            </a:endParaRPr>
          </a:p>
          <a:p>
            <a:pPr algn="ctr"/>
            <a:r>
              <a:rPr lang="hu-HU" sz="4400" dirty="0"/>
              <a:t>Maximum pontszám: </a:t>
            </a:r>
            <a:r>
              <a:rPr lang="hu-HU" sz="4400" b="1" dirty="0">
                <a:solidFill>
                  <a:srgbClr val="FF0000"/>
                </a:solidFill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765265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64027" y="626826"/>
            <a:ext cx="106598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Leggyakrabban az alábbiakért kapható intézményi pont:</a:t>
            </a:r>
          </a:p>
          <a:p>
            <a:endParaRPr lang="hu-HU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emelt szintű érettségi vizsga,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tanulmányi és művészeti versenyek,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nyelvtudás,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esélyegyenlőség,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munkatapasztalat, önkéntes tevékenység,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felvételi vizsga,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kompetenciateszt,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sporteredmények,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dirty="0"/>
              <a:t>szakképesítés.</a:t>
            </a:r>
          </a:p>
        </p:txBody>
      </p:sp>
    </p:spTree>
    <p:extLst>
      <p:ext uri="{BB962C8B-B14F-4D97-AF65-F5344CB8AC3E}">
        <p14:creationId xmlns:p14="http://schemas.microsoft.com/office/powerpoint/2010/main" val="3167464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4F3BD62-4106-4985-82FE-3E5888E62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2" y="220132"/>
            <a:ext cx="11827690" cy="6275917"/>
          </a:xfrm>
          <a:prstGeom prst="rect">
            <a:avLst/>
          </a:prstGeom>
        </p:spPr>
      </p:pic>
      <p:sp>
        <p:nvSpPr>
          <p:cNvPr id="4" name="Ellipszis 3">
            <a:extLst>
              <a:ext uri="{FF2B5EF4-FFF2-40B4-BE49-F238E27FC236}">
                <a16:creationId xmlns:a16="http://schemas.microsoft.com/office/drawing/2014/main" id="{98902C0C-5804-4B33-AE36-2E66E3F72204}"/>
              </a:ext>
            </a:extLst>
          </p:cNvPr>
          <p:cNvSpPr/>
          <p:nvPr/>
        </p:nvSpPr>
        <p:spPr>
          <a:xfrm>
            <a:off x="423333" y="4969933"/>
            <a:ext cx="3073400" cy="10837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17459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71005" y="1721006"/>
            <a:ext cx="101716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TOVÁBBI INFORMÁCIÓK:</a:t>
            </a:r>
          </a:p>
          <a:p>
            <a:endParaRPr lang="hu-HU" sz="24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dirty="0">
                <a:solidFill>
                  <a:srgbClr val="FF0000"/>
                </a:solidFill>
              </a:rPr>
              <a:t>felvi.hu</a:t>
            </a:r>
            <a:br>
              <a:rPr lang="hu-HU" sz="2400" dirty="0"/>
            </a:br>
            <a:endParaRPr lang="hu-HU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2400" dirty="0" err="1"/>
              <a:t>Sikur</a:t>
            </a:r>
            <a:r>
              <a:rPr lang="hu-HU" sz="2400" dirty="0"/>
              <a:t> Tamásné igazgatóhelyettes</a:t>
            </a:r>
            <a:br>
              <a:rPr lang="hu-HU" sz="2400" dirty="0"/>
            </a:br>
            <a:r>
              <a:rPr lang="hu-HU" sz="2400" dirty="0"/>
              <a:t>06 66/323 022</a:t>
            </a:r>
            <a:br>
              <a:rPr lang="hu-HU" sz="2400" dirty="0"/>
            </a:br>
            <a:r>
              <a:rPr lang="hu-HU" sz="2400" dirty="0"/>
              <a:t>+36 70/508 3088 </a:t>
            </a:r>
          </a:p>
        </p:txBody>
      </p:sp>
    </p:spTree>
    <p:extLst>
      <p:ext uri="{BB962C8B-B14F-4D97-AF65-F5344CB8AC3E}">
        <p14:creationId xmlns:p14="http://schemas.microsoft.com/office/powerpoint/2010/main" val="113577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02670" y="1696641"/>
            <a:ext cx="96482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Középiskolai tanulmányi eredményeket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Az érettségi vizsga eredményeinek átlagát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A felsőoktatási intézmény által meghatározott két érettségi vizsgatárgy eredményét (a meghirdetett képzéseknél lehet megnézni)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/>
              <a:t>+ az intézményi pontok  </a:t>
            </a:r>
            <a:r>
              <a:rPr lang="hu-HU" sz="2800" b="1" dirty="0" err="1">
                <a:solidFill>
                  <a:srgbClr val="FF0000"/>
                </a:solidFill>
              </a:rPr>
              <a:t>max</a:t>
            </a:r>
            <a:r>
              <a:rPr lang="hu-HU" sz="2800" b="1" dirty="0">
                <a:solidFill>
                  <a:srgbClr val="FF0000"/>
                </a:solidFill>
              </a:rPr>
              <a:t>. 100 pont.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2670" y="449332"/>
            <a:ext cx="1208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/>
              <a:t>Mit vehetnek figyelembe a pontszám megállapításához?</a:t>
            </a:r>
          </a:p>
        </p:txBody>
      </p:sp>
      <p:sp>
        <p:nvSpPr>
          <p:cNvPr id="4" name="Jobb oldali kapcsos zárójel 3"/>
          <p:cNvSpPr/>
          <p:nvPr/>
        </p:nvSpPr>
        <p:spPr>
          <a:xfrm>
            <a:off x="9013371" y="1696641"/>
            <a:ext cx="579665" cy="3177438"/>
          </a:xfrm>
          <a:prstGeom prst="rightBrac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9593036" y="2997377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>
                <a:solidFill>
                  <a:srgbClr val="FF0000"/>
                </a:solidFill>
              </a:rPr>
              <a:t>max</a:t>
            </a:r>
            <a:r>
              <a:rPr lang="hu-HU" sz="2400" b="1" dirty="0">
                <a:solidFill>
                  <a:srgbClr val="FF0000"/>
                </a:solidFill>
              </a:rPr>
              <a:t>. 400 pont</a:t>
            </a:r>
          </a:p>
        </p:txBody>
      </p:sp>
    </p:spTree>
    <p:extLst>
      <p:ext uri="{BB962C8B-B14F-4D97-AF65-F5344CB8AC3E}">
        <p14:creationId xmlns:p14="http://schemas.microsoft.com/office/powerpoint/2010/main" val="118186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29456" y="362224"/>
            <a:ext cx="11331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/>
              <a:t>A beírt eredményekből többféle módon is kiszámítja a pontszámokat az E-felvételi rendszere:</a:t>
            </a:r>
            <a:r>
              <a:rPr lang="hu-HU" sz="2800" b="1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57" y="1837091"/>
            <a:ext cx="11530486" cy="3331029"/>
          </a:xfrm>
          <a:prstGeom prst="rect">
            <a:avLst/>
          </a:prstGeom>
        </p:spPr>
      </p:pic>
      <p:sp>
        <p:nvSpPr>
          <p:cNvPr id="2" name="Nyíl: lefelé mutató 1">
            <a:extLst>
              <a:ext uri="{FF2B5EF4-FFF2-40B4-BE49-F238E27FC236}">
                <a16:creationId xmlns:a16="http://schemas.microsoft.com/office/drawing/2014/main" id="{072ACAD5-B79B-49BF-BD70-522FA5976B69}"/>
              </a:ext>
            </a:extLst>
          </p:cNvPr>
          <p:cNvSpPr/>
          <p:nvPr/>
        </p:nvSpPr>
        <p:spPr>
          <a:xfrm>
            <a:off x="3327400" y="4927600"/>
            <a:ext cx="375919" cy="440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5EB8AD9-44B9-49FE-9A83-FCE8625656B7}"/>
              </a:ext>
            </a:extLst>
          </p:cNvPr>
          <p:cNvSpPr txBox="1"/>
          <p:nvPr/>
        </p:nvSpPr>
        <p:spPr>
          <a:xfrm>
            <a:off x="609600" y="5553413"/>
            <a:ext cx="737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Pl. művészeti képzésekben, edzőképzésben</a:t>
            </a:r>
          </a:p>
        </p:txBody>
      </p:sp>
    </p:spTree>
    <p:extLst>
      <p:ext uri="{BB962C8B-B14F-4D97-AF65-F5344CB8AC3E}">
        <p14:creationId xmlns:p14="http://schemas.microsoft.com/office/powerpoint/2010/main" val="409209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5" y="2122714"/>
            <a:ext cx="11316901" cy="333848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8601" y="469944"/>
            <a:ext cx="11870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középfokú szakképzettséggel (technikum) rendelkező jelentkezők felvételi </a:t>
            </a:r>
            <a:r>
              <a:rPr lang="hu-HU" sz="2400" dirty="0" err="1"/>
              <a:t>összpontszámát</a:t>
            </a:r>
            <a:r>
              <a:rPr lang="hu-HU" sz="2400" dirty="0"/>
              <a:t> az alábbiak szerint is ki lehet számítani </a:t>
            </a:r>
            <a:r>
              <a:rPr lang="hu-HU" sz="2400" b="1" dirty="0"/>
              <a:t>alap- és osztatlan képzésekre jelentkezéskor, </a:t>
            </a:r>
            <a:r>
              <a:rPr lang="hu-HU" sz="2400" b="1" u="sng" dirty="0">
                <a:solidFill>
                  <a:srgbClr val="FF0000"/>
                </a:solidFill>
              </a:rPr>
              <a:t>szakirányú továbbtanulás </a:t>
            </a:r>
            <a:r>
              <a:rPr lang="hu-HU" sz="2400" b="1" dirty="0"/>
              <a:t>esetén:</a:t>
            </a:r>
          </a:p>
        </p:txBody>
      </p:sp>
    </p:spTree>
    <p:extLst>
      <p:ext uri="{BB962C8B-B14F-4D97-AF65-F5344CB8AC3E}">
        <p14:creationId xmlns:p14="http://schemas.microsoft.com/office/powerpoint/2010/main" val="408464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84413" y="1122500"/>
            <a:ext cx="11312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Egyes szakokon nem a jelentkező által elért középiskolai, érettségi eredmények, hanem </a:t>
            </a:r>
            <a:r>
              <a:rPr lang="hu-HU" sz="3200" b="1" u="sng" dirty="0">
                <a:solidFill>
                  <a:srgbClr val="00B050"/>
                </a:solidFill>
              </a:rPr>
              <a:t>kizárólag a gyakorlati vizsga eredménye alapján állapítják meg a felvételi pontszámot. </a:t>
            </a:r>
          </a:p>
          <a:p>
            <a:endParaRPr lang="hu-HU" sz="3200" b="1" u="sng" dirty="0">
              <a:solidFill>
                <a:srgbClr val="00B050"/>
              </a:solidFill>
            </a:endParaRPr>
          </a:p>
          <a:p>
            <a:r>
              <a:rPr lang="hu-HU" sz="3200" dirty="0"/>
              <a:t>Ilyenek például az edző szak vagy a művészeti képzések, </a:t>
            </a:r>
            <a:r>
              <a:rPr lang="nn-NO" sz="3200" b="1" u="sng" dirty="0">
                <a:solidFill>
                  <a:srgbClr val="00B050"/>
                </a:solidFill>
              </a:rPr>
              <a:t>maximum 400 pont</a:t>
            </a:r>
            <a:r>
              <a:rPr lang="hu-HU" sz="3200" b="1" u="sng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553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04158" y="1987620"/>
            <a:ext cx="113320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>
                <a:solidFill>
                  <a:srgbClr val="00B050"/>
                </a:solidFill>
              </a:rPr>
              <a:t>Minden eredményt be kell írni a rendszerbe, de mindig a </a:t>
            </a:r>
            <a:r>
              <a:rPr lang="hu-HU" sz="3600" b="1" u="sng" dirty="0">
                <a:solidFill>
                  <a:srgbClr val="00B050"/>
                </a:solidFill>
              </a:rPr>
              <a:t>jelentkezőnek legkedvezőbb </a:t>
            </a:r>
            <a:r>
              <a:rPr lang="hu-HU" sz="3600" b="1" dirty="0">
                <a:solidFill>
                  <a:srgbClr val="00B050"/>
                </a:solidFill>
              </a:rPr>
              <a:t>eredményt veszik figyelembe.</a:t>
            </a:r>
          </a:p>
        </p:txBody>
      </p:sp>
    </p:spTree>
    <p:extLst>
      <p:ext uri="{BB962C8B-B14F-4D97-AF65-F5344CB8AC3E}">
        <p14:creationId xmlns:p14="http://schemas.microsoft.com/office/powerpoint/2010/main" val="215107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383720" y="285214"/>
            <a:ext cx="117258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/>
              <a:t>A felvételi követelményeket a felsőoktatási intézmény határozza meg. </a:t>
            </a:r>
          </a:p>
          <a:p>
            <a:r>
              <a:rPr lang="hu-HU" sz="2400" b="1" u="sng" dirty="0">
                <a:solidFill>
                  <a:srgbClr val="FF0000"/>
                </a:solidFill>
              </a:rPr>
              <a:t>Hol tudod megnézni?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6" y="1397303"/>
            <a:ext cx="9381444" cy="4969630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7837714" y="3682092"/>
            <a:ext cx="2098222" cy="906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552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0</TotalTime>
  <Words>1083</Words>
  <Application>Microsoft Office PowerPoint</Application>
  <PresentationFormat>Szélesvásznú</PresentationFormat>
  <Paragraphs>197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Arial</vt:lpstr>
      <vt:lpstr>Rockwell</vt:lpstr>
      <vt:lpstr>Rockwell Condensed</vt:lpstr>
      <vt:lpstr>Wingdings</vt:lpstr>
      <vt:lpstr>Fabetű</vt:lpstr>
      <vt:lpstr>Tudnivalók a felsőoktatási felvételiről  2. A pontszámítás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  Pontszámítás  A) Tanulmányi pont + Érettségi pont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Pontszámítás B) „Duplázás” </vt:lpstr>
      <vt:lpstr>PowerPoint-bemutató</vt:lpstr>
      <vt:lpstr>Pontszámítás szakképzettséggel   – csak szakirányú továbbtanulás esetén!</vt:lpstr>
      <vt:lpstr>PowerPoint-bemutató</vt:lpstr>
      <vt:lpstr>PowerPoint-bemutató</vt:lpstr>
      <vt:lpstr>PowerPoint-bemutató</vt:lpstr>
      <vt:lpstr>PowerPoint-bemutató</vt:lpstr>
      <vt:lpstr>Pontszámítás Intézményi pontok - többletpontok 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Tudnivalók a felsőoktatási felvételiről</dc:title>
  <dc:creator>user</dc:creator>
  <cp:lastModifiedBy>titkarsag</cp:lastModifiedBy>
  <cp:revision>154</cp:revision>
  <dcterms:created xsi:type="dcterms:W3CDTF">2021-01-13T10:51:12Z</dcterms:created>
  <dcterms:modified xsi:type="dcterms:W3CDTF">2026-01-05T15:05:43Z</dcterms:modified>
</cp:coreProperties>
</file>