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17" r:id="rId4"/>
    <p:sldId id="295" r:id="rId5"/>
    <p:sldId id="315" r:id="rId6"/>
    <p:sldId id="316" r:id="rId7"/>
    <p:sldId id="259" r:id="rId8"/>
    <p:sldId id="305" r:id="rId9"/>
    <p:sldId id="304" r:id="rId10"/>
    <p:sldId id="260" r:id="rId11"/>
    <p:sldId id="303" r:id="rId12"/>
    <p:sldId id="262" r:id="rId13"/>
    <p:sldId id="301" r:id="rId14"/>
    <p:sldId id="296" r:id="rId15"/>
    <p:sldId id="319" r:id="rId16"/>
    <p:sldId id="297" r:id="rId17"/>
    <p:sldId id="263" r:id="rId18"/>
    <p:sldId id="300" r:id="rId19"/>
    <p:sldId id="271" r:id="rId20"/>
    <p:sldId id="308" r:id="rId21"/>
    <p:sldId id="264" r:id="rId22"/>
    <p:sldId id="293" r:id="rId23"/>
    <p:sldId id="323" r:id="rId24"/>
    <p:sldId id="322" r:id="rId25"/>
    <p:sldId id="268" r:id="rId26"/>
    <p:sldId id="29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290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06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67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4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823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4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19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71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004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72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29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6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hu-HU" sz="3600" dirty="0"/>
            </a:br>
            <a:r>
              <a:rPr lang="hu-HU" sz="3600" dirty="0"/>
              <a:t>Tudnivalók a felsőoktatási felvételiről:</a:t>
            </a:r>
            <a:br>
              <a:rPr lang="hu-HU" sz="3600" dirty="0"/>
            </a:br>
            <a:r>
              <a:rPr lang="hu-HU" sz="3600" dirty="0"/>
              <a:t>1. A jelentkezés</a:t>
            </a:r>
            <a:br>
              <a:rPr lang="hu-HU" sz="3600" dirty="0"/>
            </a:b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2026. január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06" y="2944824"/>
            <a:ext cx="1960109" cy="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504733" y="286719"/>
            <a:ext cx="1085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/>
              <a:t>1. lépés: regisztráció és belépés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2" y="871494"/>
            <a:ext cx="10894662" cy="4961844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6817179" y="1061357"/>
            <a:ext cx="2751364" cy="914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59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18430" y="241634"/>
            <a:ext cx="1090748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E-felvételibe történő első belépéskor a rendszer automatikusan elküldi a jelentkező </a:t>
            </a:r>
            <a:r>
              <a:rPr lang="hu-HU" sz="2400" b="1" dirty="0">
                <a:solidFill>
                  <a:srgbClr val="FF0000"/>
                </a:solidFill>
              </a:rPr>
              <a:t>egyedi biztonsági kódját </a:t>
            </a:r>
            <a:r>
              <a:rPr lang="hu-HU" sz="2400" dirty="0"/>
              <a:t>(amelyre szintén szükség van a felületre való belépéshez) és a </a:t>
            </a:r>
            <a:r>
              <a:rPr lang="hu-HU" sz="2400" b="1" u="sng" dirty="0">
                <a:solidFill>
                  <a:srgbClr val="FF0000"/>
                </a:solidFill>
              </a:rPr>
              <a:t>felvételi azonosító számát </a:t>
            </a:r>
            <a:r>
              <a:rPr lang="hu-HU" sz="2400" b="1" dirty="0"/>
              <a:t>is.</a:t>
            </a:r>
          </a:p>
          <a:p>
            <a:endParaRPr lang="hu-HU" sz="2400" dirty="0"/>
          </a:p>
          <a:p>
            <a:r>
              <a:rPr lang="hu-HU" sz="2800" b="1" u="sng" dirty="0">
                <a:solidFill>
                  <a:srgbClr val="FF0000"/>
                </a:solidFill>
              </a:rPr>
              <a:t>Felvételi azonosító szám:</a:t>
            </a:r>
            <a:r>
              <a:rPr lang="hu-HU" sz="2800" u="sng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ezen tartják nyilván az adatait, ügyintézéskor vagy tájékozódáskor erre kell hivatkozni. Folyamatosan látható az E-felvételi felületén is, 12 jegyű 310 kezdetű szám.</a:t>
            </a:r>
          </a:p>
        </p:txBody>
      </p:sp>
      <p:sp>
        <p:nvSpPr>
          <p:cNvPr id="5" name="Téglalap 4"/>
          <p:cNvSpPr/>
          <p:nvPr/>
        </p:nvSpPr>
        <p:spPr>
          <a:xfrm>
            <a:off x="518429" y="3066775"/>
            <a:ext cx="10997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személyes adatokat és a lakcímet nem kell beírni, mert a rendszer automatikusan átveszi a központi nyilvántartásból, ezeket az adatokat az E-felvételi felületén nem lehet módosítani.</a:t>
            </a:r>
          </a:p>
          <a:p>
            <a:endParaRPr lang="hu-HU" sz="2400" dirty="0"/>
          </a:p>
          <a:p>
            <a:r>
              <a:rPr lang="hu-HU" sz="2400" dirty="0"/>
              <a:t>Ha az ellenőrzés során helytelen személyes és lakcím adatok jelennek meg, akkor ezek javításáról kormányablakban, okmányirodában lehet intézkedni.</a:t>
            </a:r>
          </a:p>
        </p:txBody>
      </p:sp>
      <p:sp>
        <p:nvSpPr>
          <p:cNvPr id="6" name="Téglalap 5"/>
          <p:cNvSpPr/>
          <p:nvPr/>
        </p:nvSpPr>
        <p:spPr>
          <a:xfrm>
            <a:off x="518429" y="5612272"/>
            <a:ext cx="10487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u="sng" dirty="0">
                <a:solidFill>
                  <a:srgbClr val="FF0000"/>
                </a:solidFill>
              </a:rPr>
              <a:t>Célszerű folyamatosan figyelni az e-maileket, Spam mappát is!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1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452117" y="406400"/>
            <a:ext cx="115668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/>
              <a:t>2. lépés: képzések kiválasztása</a:t>
            </a:r>
          </a:p>
          <a:p>
            <a:endParaRPr lang="hu-HU" sz="3200" u="sng" dirty="0"/>
          </a:p>
          <a:p>
            <a:endParaRPr lang="hu-HU" sz="2400" dirty="0"/>
          </a:p>
          <a:p>
            <a:br>
              <a:rPr lang="hu-HU" sz="2400" dirty="0"/>
            </a:br>
            <a:endParaRPr lang="hu-HU" sz="2400" dirty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01" y="1168838"/>
            <a:ext cx="10278342" cy="5555439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7952015" y="3796393"/>
            <a:ext cx="2537564" cy="1281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98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69" y="649357"/>
            <a:ext cx="11373027" cy="50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82757" y="449048"/>
            <a:ext cx="113544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u="sng" dirty="0"/>
              <a:t>Összesen legfeljebb </a:t>
            </a:r>
            <a:r>
              <a:rPr lang="hu-HU" sz="2800" b="1" u="sng" dirty="0"/>
              <a:t>hat </a:t>
            </a:r>
            <a:r>
              <a:rPr lang="hu-HU" sz="2800" u="sng" dirty="0"/>
              <a:t>jelentkezési hely </a:t>
            </a:r>
            <a:r>
              <a:rPr lang="hu-HU" sz="2800" dirty="0"/>
              <a:t>jelölhető meg.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u="sng" dirty="0"/>
              <a:t>DE: </a:t>
            </a:r>
            <a:r>
              <a:rPr lang="hu-HU" sz="2800" dirty="0"/>
              <a:t>ha ugyanazon jelentkezési helynek két finanszírozási formáját, az államilag </a:t>
            </a:r>
            <a:r>
              <a:rPr lang="hu-HU" sz="2800" dirty="0" err="1"/>
              <a:t>támogatottat</a:t>
            </a:r>
            <a:r>
              <a:rPr lang="hu-HU" sz="2800" dirty="0"/>
              <a:t> és az önköltségest is megjelöli a jelentkező, akkor az </a:t>
            </a:r>
            <a:r>
              <a:rPr lang="hu-HU" sz="2800" b="1" u="sng" dirty="0"/>
              <a:t>egy jelentkezésnek számít, </a:t>
            </a:r>
            <a:r>
              <a:rPr lang="hu-HU" sz="2800" b="1" u="sng" dirty="0">
                <a:solidFill>
                  <a:srgbClr val="FF0000"/>
                </a:solidFill>
              </a:rPr>
              <a:t>de</a:t>
            </a:r>
            <a:r>
              <a:rPr lang="hu-HU" sz="2800" dirty="0"/>
              <a:t> az önköltségest a jelentkezés sorrendjénél érdemes hátrébb sorolni.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u="sng" dirty="0"/>
              <a:t>Díjmentesen három képzés </a:t>
            </a:r>
            <a:r>
              <a:rPr lang="hu-HU" sz="2800" dirty="0"/>
              <a:t>megjelölésére van lehetőség.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8" y="2987188"/>
            <a:ext cx="102012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8" y="715616"/>
            <a:ext cx="11674667" cy="5360067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9738810" y="2729948"/>
            <a:ext cx="1967593" cy="1146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69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00605" y="352895"/>
            <a:ext cx="114865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u="sng" dirty="0"/>
              <a:t>A három díjmentes helyen felül, összesen legfeljebb három jelentkezési helyért </a:t>
            </a:r>
            <a:r>
              <a:rPr lang="hu-HU" sz="2800" b="1" u="sng" dirty="0"/>
              <a:t>2000-2000 Ft kiegészítő díjat </a:t>
            </a:r>
            <a:r>
              <a:rPr lang="hu-HU" sz="2800" dirty="0"/>
              <a:t>kell fizetni. </a:t>
            </a:r>
          </a:p>
          <a:p>
            <a:endParaRPr lang="hu-HU" sz="2800" dirty="0"/>
          </a:p>
          <a:p>
            <a:r>
              <a:rPr lang="hu-HU" sz="2800" dirty="0"/>
              <a:t>A rögzített jelentkezési helyek száma alapján az E-felvételi automatikusan kiszámolja a fizetendő kiegészítő eljárási díjat, amelyet </a:t>
            </a:r>
            <a:r>
              <a:rPr lang="hu-HU" sz="2800" b="1" dirty="0"/>
              <a:t>a jelentkezési határidőt követő 15 napban kell befizetni</a:t>
            </a:r>
            <a:r>
              <a:rPr lang="hu-HU" sz="2800" dirty="0"/>
              <a:t> </a:t>
            </a:r>
            <a:r>
              <a:rPr lang="hu-HU" sz="2800" b="1" dirty="0"/>
              <a:t>bankkártyával</a:t>
            </a:r>
            <a:r>
              <a:rPr lang="hu-HU" sz="2800" dirty="0"/>
              <a:t> az E-felvételiből elérhető fizetési felületen.</a:t>
            </a:r>
          </a:p>
          <a:p>
            <a:r>
              <a:rPr lang="hu-HU" sz="2800" dirty="0"/>
              <a:t>A jelentkezési időszakban (2026. február 15-ig) az E-felvételi fizetési funkciója nem érhető el, a kiegészítő eljárási díjat csak utólag – hitelesítés után –, március 2-ig kell befizetni!</a:t>
            </a:r>
          </a:p>
          <a:p>
            <a:endParaRPr lang="hu-HU" sz="2800" dirty="0"/>
          </a:p>
          <a:p>
            <a:r>
              <a:rPr lang="hu-HU" sz="2800" dirty="0"/>
              <a:t>A befizetést visszaigazoló </a:t>
            </a:r>
            <a:r>
              <a:rPr lang="hu-HU" sz="2800" b="1" dirty="0"/>
              <a:t>bizonylat</a:t>
            </a:r>
            <a:r>
              <a:rPr lang="hu-HU" sz="2800" dirty="0"/>
              <a:t> is innen tölthető le.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3814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01137" y="722767"/>
            <a:ext cx="113595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rgbClr val="FF0000"/>
                </a:solidFill>
              </a:rPr>
              <a:t>Mindenki csak egy helyre nyerhet felvételt.</a:t>
            </a:r>
          </a:p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rgbClr val="00B050"/>
                </a:solidFill>
              </a:rPr>
              <a:t>Figyelni kell a megjelölt helyek </a:t>
            </a:r>
            <a:r>
              <a:rPr lang="hu-HU" sz="2800" b="1" u="sng" dirty="0">
                <a:solidFill>
                  <a:srgbClr val="00B050"/>
                </a:solidFill>
              </a:rPr>
              <a:t>sorrendjére</a:t>
            </a:r>
            <a:r>
              <a:rPr lang="hu-HU" sz="2800" b="1" dirty="0">
                <a:solidFill>
                  <a:srgbClr val="00B050"/>
                </a:solidFill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rgbClr val="00B050"/>
                </a:solidFill>
              </a:rPr>
              <a:t>A jelentkezőt a jelentkezések sorában szereplő helyek közül az első olyan  helyre veszik föl, amelynek jelentkezési ponthatárát elérte. </a:t>
            </a:r>
          </a:p>
          <a:p>
            <a:pPr>
              <a:lnSpc>
                <a:spcPct val="150000"/>
              </a:lnSpc>
            </a:pPr>
            <a:r>
              <a:rPr lang="hu-HU" sz="2800" b="1" u="sng" dirty="0">
                <a:solidFill>
                  <a:srgbClr val="00B050"/>
                </a:solidFill>
              </a:rPr>
              <a:t>Ezért az a hely kerüljön előre, ahová leginkább szeretne a jelentkező bekerülni!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99739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0742" y="2183275"/>
            <a:ext cx="11574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jelentkezési határidő </a:t>
            </a:r>
            <a:r>
              <a:rPr lang="hu-HU" sz="2400" b="1" u="sng" dirty="0">
                <a:solidFill>
                  <a:srgbClr val="FF0000"/>
                </a:solidFill>
              </a:rPr>
              <a:t>(február 15.) </a:t>
            </a:r>
            <a:r>
              <a:rPr lang="hu-HU" sz="2400" dirty="0"/>
              <a:t>után új képzést </a:t>
            </a:r>
            <a:r>
              <a:rPr lang="hu-HU" sz="2400" b="1" dirty="0"/>
              <a:t>már nem lehet megjelölni</a:t>
            </a:r>
            <a:r>
              <a:rPr lang="hu-HU" sz="2400" dirty="0"/>
              <a:t>, </a:t>
            </a:r>
          </a:p>
          <a:p>
            <a:r>
              <a:rPr lang="hu-HU" sz="2400" dirty="0"/>
              <a:t>DE lehet módosítani: pl. finanszírozási forma, telephely.</a:t>
            </a:r>
          </a:p>
        </p:txBody>
      </p:sp>
      <p:sp>
        <p:nvSpPr>
          <p:cNvPr id="7" name="Téglalap 6"/>
          <p:cNvSpPr/>
          <p:nvPr/>
        </p:nvSpPr>
        <p:spPr>
          <a:xfrm>
            <a:off x="500742" y="3368852"/>
            <a:ext cx="11353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>
                <a:solidFill>
                  <a:srgbClr val="00B050"/>
                </a:solidFill>
              </a:rPr>
              <a:t>Egy alkalommal lehetőség van a jelentkezések sorrendjének módosítására</a:t>
            </a:r>
            <a:r>
              <a:rPr lang="hu-HU" sz="2400" u="sng" dirty="0">
                <a:solidFill>
                  <a:srgbClr val="00B050"/>
                </a:solidFill>
              </a:rPr>
              <a:t>, </a:t>
            </a:r>
          </a:p>
          <a:p>
            <a:endParaRPr lang="hu-HU" sz="2400" dirty="0"/>
          </a:p>
          <a:p>
            <a:r>
              <a:rPr lang="hu-HU" sz="2400" dirty="0"/>
              <a:t>illetve a </a:t>
            </a:r>
            <a:r>
              <a:rPr lang="hu-HU" sz="2400" dirty="0">
                <a:solidFill>
                  <a:srgbClr val="00B050"/>
                </a:solidFill>
              </a:rPr>
              <a:t>jelentkezéseket </a:t>
            </a:r>
            <a:r>
              <a:rPr lang="hu-HU" sz="2400" b="1" dirty="0">
                <a:solidFill>
                  <a:srgbClr val="00B050"/>
                </a:solidFill>
              </a:rPr>
              <a:t>vissza is lehet vonni</a:t>
            </a:r>
            <a:r>
              <a:rPr lang="hu-HU" sz="2400" dirty="0">
                <a:solidFill>
                  <a:srgbClr val="00B050"/>
                </a:solidFill>
              </a:rPr>
              <a:t>, </a:t>
            </a:r>
            <a:r>
              <a:rPr lang="hu-HU" sz="2400" dirty="0"/>
              <a:t>de a befizetett kiegészítő eljárási díjat nem lehet visszaigényelni!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b="1" u="sng" dirty="0">
                <a:solidFill>
                  <a:srgbClr val="FF0000"/>
                </a:solidFill>
              </a:rPr>
              <a:t>A módosításokat nem lehet visszaállítani!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00741" y="253093"/>
            <a:ext cx="11353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Módosítási lehetőségek az ügyintézési időszakban:</a:t>
            </a:r>
          </a:p>
          <a:p>
            <a:r>
              <a:rPr lang="hu-HU" sz="2800" b="1" dirty="0"/>
              <a:t> </a:t>
            </a:r>
          </a:p>
          <a:p>
            <a:r>
              <a:rPr lang="hu-HU" sz="2800" b="1" u="sng" dirty="0">
                <a:solidFill>
                  <a:srgbClr val="FF0000"/>
                </a:solidFill>
              </a:rPr>
              <a:t>2026. március 30. és július 7. között:</a:t>
            </a:r>
          </a:p>
        </p:txBody>
      </p:sp>
    </p:spTree>
    <p:extLst>
      <p:ext uri="{BB962C8B-B14F-4D97-AF65-F5344CB8AC3E}">
        <p14:creationId xmlns:p14="http://schemas.microsoft.com/office/powerpoint/2010/main" val="304809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310093" y="430351"/>
            <a:ext cx="115457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/>
          </a:p>
          <a:p>
            <a:r>
              <a:rPr lang="hu-HU" sz="2400" b="1" dirty="0"/>
              <a:t>Egyes felsőoktatási intézmények</a:t>
            </a:r>
            <a:r>
              <a:rPr lang="hu-HU" sz="2400" dirty="0"/>
              <a:t> </a:t>
            </a:r>
            <a:r>
              <a:rPr lang="hu-HU" sz="2400" b="1" u="sng" dirty="0">
                <a:solidFill>
                  <a:srgbClr val="00B050"/>
                </a:solidFill>
              </a:rPr>
              <a:t>alkalmassági, gyakorlati </a:t>
            </a:r>
            <a:r>
              <a:rPr lang="hu-HU" sz="2400" dirty="0"/>
              <a:t>felvételi vizsgát is tartanak, ezért </a:t>
            </a:r>
            <a:r>
              <a:rPr lang="hu-HU" sz="2400" b="1" dirty="0"/>
              <a:t>külön eljárási díjat kérhetnek, </a:t>
            </a:r>
            <a:r>
              <a:rPr lang="hu-HU" sz="2400" dirty="0"/>
              <a:t>amelyet a felsőoktatási intézménynek kell befizetni. </a:t>
            </a:r>
          </a:p>
          <a:p>
            <a:r>
              <a:rPr lang="hu-HU" sz="2400" dirty="0"/>
              <a:t>Pl. a MOME egyes képzésein a gyakorlati vizsga 5000 Ft, az NKE alkalmassági vizsgája nem díjköteles.</a:t>
            </a:r>
          </a:p>
          <a:p>
            <a:endParaRPr lang="hu-HU" sz="2400" dirty="0"/>
          </a:p>
          <a:p>
            <a:endParaRPr lang="hu-HU" sz="2400" dirty="0"/>
          </a:p>
          <a:p>
            <a:r>
              <a:rPr lang="hu-HU" sz="2400" dirty="0"/>
              <a:t>Ezeket a vizsgákat az adott intézmények szervezik. Az időpontról, a lebonyolításról, a külön eljárási díj befizetésének módjáról, </a:t>
            </a:r>
            <a:r>
              <a:rPr lang="hu-HU" sz="2400" dirty="0" err="1"/>
              <a:t>határidejéről</a:t>
            </a:r>
            <a:r>
              <a:rPr lang="hu-HU" sz="2400" dirty="0"/>
              <a:t>  </a:t>
            </a:r>
            <a:r>
              <a:rPr lang="hu-HU" sz="2400" b="1" u="sng" dirty="0"/>
              <a:t>vizsgabehívóban küldenek tájékoztatást. </a:t>
            </a:r>
          </a:p>
          <a:p>
            <a:endParaRPr lang="hu-HU" sz="2400" dirty="0"/>
          </a:p>
          <a:p>
            <a:r>
              <a:rPr lang="hu-HU" sz="2400" dirty="0"/>
              <a:t>Az alkalmassági vizsga minősítése </a:t>
            </a:r>
            <a:r>
              <a:rPr lang="hu-HU" sz="2400" i="1" dirty="0"/>
              <a:t>megfelelt, nem felelt meg.</a:t>
            </a:r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954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643" y="179249"/>
            <a:ext cx="121103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b="1" u="sng" dirty="0"/>
              <a:t>Nem azonos az érettségire/szakmai vizsgára jelentkezéssel.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A jelentkező intézi, de segítséget kérhet az iskolában.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Kizárólag elektronikus úton, az E-felvételin keresztül lehetséges.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000" dirty="0"/>
              <a:t>A jelentkezéshez </a:t>
            </a:r>
            <a:r>
              <a:rPr lang="hu-HU" sz="4000" b="1" u="sng" dirty="0">
                <a:solidFill>
                  <a:srgbClr val="FF0000"/>
                </a:solidFill>
              </a:rPr>
              <a:t>Ügyfélkapu+ vagy Digitális Állampolgárság</a:t>
            </a:r>
            <a:r>
              <a:rPr lang="hu-HU" sz="4000" dirty="0"/>
              <a:t> szükséges.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7986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959986" y="2467669"/>
            <a:ext cx="3784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gyakorlati, alkalmassági vizsgával kapcsolatban az intézmények honlapján érdemes tájékozódni.</a:t>
            </a:r>
          </a:p>
        </p:txBody>
      </p:sp>
      <p:sp>
        <p:nvSpPr>
          <p:cNvPr id="4" name="Ellipszis 3"/>
          <p:cNvSpPr/>
          <p:nvPr/>
        </p:nvSpPr>
        <p:spPr>
          <a:xfrm>
            <a:off x="781396" y="3991593"/>
            <a:ext cx="1612669" cy="55386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987636" y="5602778"/>
            <a:ext cx="1197033" cy="5403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8835" t="21019" r="8970" b="17031"/>
          <a:stretch/>
        </p:blipFill>
        <p:spPr>
          <a:xfrm>
            <a:off x="469354" y="172340"/>
            <a:ext cx="5818783" cy="652965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4444569" y="5567926"/>
            <a:ext cx="1263535" cy="5751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7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505435" y="823742"/>
            <a:ext cx="11455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DOKUMENTUMOK feltöltése:</a:t>
            </a:r>
          </a:p>
          <a:p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u="sng" dirty="0"/>
              <a:t>NEM KELL FELTÖLTENI:</a:t>
            </a:r>
            <a:br>
              <a:rPr lang="hu-HU" sz="2400" dirty="0"/>
            </a:b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nyelvvizsga bizonyítványokat</a:t>
            </a:r>
            <a:br>
              <a:rPr lang="hu-HU" sz="2400" dirty="0"/>
            </a:b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Az érettségi bizonyítványokat és tanúsítványokat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dirty="0"/>
              <a:t>Ezek adatait nem kell megadni, a rendszer a központi nyilvántartásból kéri le.</a:t>
            </a:r>
          </a:p>
        </p:txBody>
      </p:sp>
    </p:spTree>
    <p:extLst>
      <p:ext uri="{BB962C8B-B14F-4D97-AF65-F5344CB8AC3E}">
        <p14:creationId xmlns:p14="http://schemas.microsoft.com/office/powerpoint/2010/main" val="3638603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5344" y="348781"/>
            <a:ext cx="116956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r>
              <a:rPr lang="hu-HU" sz="2400" u="sng" dirty="0"/>
              <a:t>FEL KELL TÖLTENI </a:t>
            </a:r>
            <a:r>
              <a:rPr lang="hu-HU" sz="2400" dirty="0"/>
              <a:t>:</a:t>
            </a:r>
          </a:p>
          <a:p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középiskolai bizonyítvány másolatát minden évfolyamról, amelynek eredményeiből a tanulmányi pontok számíthatók, az osztályozó vizsgák záradékait is fel </a:t>
            </a:r>
            <a:r>
              <a:rPr lang="hu-HU" sz="2400"/>
              <a:t>kell tölteni,</a:t>
            </a:r>
            <a:endParaRPr lang="hu-HU" sz="2400" dirty="0"/>
          </a:p>
          <a:p>
            <a:r>
              <a:rPr lang="hu-HU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u="sng" dirty="0"/>
              <a:t>intézményi pontok számításához szükséges dokumentumokat </a:t>
            </a:r>
            <a:r>
              <a:rPr lang="hu-HU" sz="2400" u="sng" dirty="0"/>
              <a:t>pl. </a:t>
            </a:r>
            <a:r>
              <a:rPr lang="hu-HU" sz="2400" dirty="0"/>
              <a:t>a szakértői bizottság szakvéleményét, jegyzői határozatot a hátrányos helyzetről, </a:t>
            </a:r>
            <a:br>
              <a:rPr lang="hu-HU" sz="2400" dirty="0"/>
            </a:b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u="sng" dirty="0"/>
              <a:t>szakképesítés igazolását, technikusi oklevelet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versenyeredmények igazolását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86940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64029" y="5816670"/>
            <a:ext cx="1057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>
                <a:solidFill>
                  <a:srgbClr val="00B0F0"/>
                </a:solidFill>
              </a:rPr>
              <a:t>https://www.felvi.hu/pub_bin/dload/FFT_26A/tablazatok/FFT_2026A_szakmak_szakkepesitesek_4x.pdf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64029" y="506186"/>
            <a:ext cx="900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/>
              <a:t>Szakképzettség: </a:t>
            </a:r>
            <a:r>
              <a:rPr lang="hu-HU" dirty="0"/>
              <a:t>a jelentkezéskor meg kell adni a szakmák  azonosító számát.</a:t>
            </a:r>
            <a:endParaRPr lang="hu-HU" b="1" u="sng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33" y="1050489"/>
            <a:ext cx="6171372" cy="4766181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4735286" y="5477291"/>
            <a:ext cx="1624692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25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8650" y="369203"/>
            <a:ext cx="10180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/>
              <a:t>Mire kell figyelni a feltöltéskor?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Egy dokumentum egy fájl legyen,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 err="1"/>
              <a:t>jpg</a:t>
            </a:r>
            <a:r>
              <a:rPr lang="hu-HU" sz="2400" b="1" u="sng" dirty="0"/>
              <a:t> vagy </a:t>
            </a:r>
            <a:r>
              <a:rPr lang="hu-HU" sz="2400" b="1" u="sng" dirty="0" err="1"/>
              <a:t>pdf</a:t>
            </a:r>
            <a:r>
              <a:rPr lang="hu-HU" sz="2400" b="1" u="sng" dirty="0"/>
              <a:t> </a:t>
            </a:r>
            <a:r>
              <a:rPr lang="hu-HU" sz="2400" dirty="0"/>
              <a:t>formátumban, a megfelelő irányba forgatva,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minden adat és a pecsétek legyenek rajta jól láthatók!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Az egyes dokumentumok a megfelelő helyre kerüljenek.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A feltöltés után menteni kell.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u="sng" dirty="0"/>
          </a:p>
          <a:p>
            <a:r>
              <a:rPr lang="hu-HU" sz="2400" b="1" u="sng" dirty="0"/>
              <a:t>A jelentkezés véglegesítése előtt érdemes ellenőrizni:</a:t>
            </a:r>
          </a:p>
          <a:p>
            <a:endParaRPr lang="hu-HU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minden szükséges dokumentumot fel van-e töltve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minden adat és a pecsétek is jól olvashatók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teljes terjedelmében megvan</a:t>
            </a:r>
          </a:p>
          <a:p>
            <a:endParaRPr lang="hu-HU" b="1" u="sng" dirty="0"/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28650" y="5481934"/>
            <a:ext cx="10752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 felület csak a feltöltés sikerességét igazolja vissza, a továbbiak ellenőrzése a jelentkező felelőssége!</a:t>
            </a:r>
          </a:p>
        </p:txBody>
      </p:sp>
    </p:spTree>
    <p:extLst>
      <p:ext uri="{BB962C8B-B14F-4D97-AF65-F5344CB8AC3E}">
        <p14:creationId xmlns:p14="http://schemas.microsoft.com/office/powerpoint/2010/main" val="48190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523391" y="573206"/>
            <a:ext cx="11172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A legfontosabb határidők még egyszer:</a:t>
            </a:r>
          </a:p>
          <a:p>
            <a:r>
              <a:rPr lang="hu-HU" dirty="0"/>
              <a:t>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44054"/>
              </p:ext>
            </p:extLst>
          </p:nvPr>
        </p:nvGraphicFramePr>
        <p:xfrm>
          <a:off x="853761" y="1311870"/>
          <a:ext cx="10512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000">
                  <a:extLst>
                    <a:ext uri="{9D8B030D-6E8A-4147-A177-3AD203B41FA5}">
                      <a16:colId xmlns:a16="http://schemas.microsoft.com/office/drawing/2014/main" val="3149550794"/>
                    </a:ext>
                  </a:extLst>
                </a:gridCol>
                <a:gridCol w="5256000">
                  <a:extLst>
                    <a:ext uri="{9D8B030D-6E8A-4147-A177-3AD203B41FA5}">
                      <a16:colId xmlns:a16="http://schemas.microsoft.com/office/drawing/2014/main" val="40625547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Esemény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0070C0"/>
                          </a:solidFill>
                        </a:rPr>
                        <a:t>Határidő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983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Jelentkezés</a:t>
                      </a:r>
                      <a:r>
                        <a:rPr lang="hu-HU" sz="2400" baseline="0" dirty="0"/>
                        <a:t> és hitelesítés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70C0"/>
                          </a:solidFill>
                        </a:rPr>
                        <a:t>február 15.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6630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Ügyintézési időszak kezdete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70C0"/>
                          </a:solidFill>
                        </a:rPr>
                        <a:t>március</a:t>
                      </a:r>
                      <a:r>
                        <a:rPr lang="hu-HU" sz="2400" b="1" baseline="0" dirty="0">
                          <a:solidFill>
                            <a:srgbClr val="0070C0"/>
                          </a:solidFill>
                        </a:rPr>
                        <a:t> 30.</a:t>
                      </a:r>
                      <a:endParaRPr lang="hu-H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4985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Hiánypótlási felszólítá</a:t>
                      </a:r>
                      <a:r>
                        <a:rPr lang="hu-HU" sz="2400" baseline="0" dirty="0"/>
                        <a:t>s megküldése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0070C0"/>
                          </a:solidFill>
                        </a:rPr>
                        <a:t>június 23-ig email-</a:t>
                      </a:r>
                      <a:r>
                        <a:rPr lang="hu-HU" sz="2400" dirty="0" err="1">
                          <a:solidFill>
                            <a:srgbClr val="0070C0"/>
                          </a:solidFill>
                        </a:rPr>
                        <a:t>ben</a:t>
                      </a:r>
                      <a:r>
                        <a:rPr lang="hu-HU" sz="2400" dirty="0">
                          <a:solidFill>
                            <a:srgbClr val="0070C0"/>
                          </a:solidFill>
                        </a:rPr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0973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Hiánypótlás, sorrendmódosítás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70C0"/>
                          </a:solidFill>
                        </a:rPr>
                        <a:t>július 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074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Ponthatárok várható kihirdetése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70C0"/>
                          </a:solidFill>
                        </a:rPr>
                        <a:t>július 21.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9023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Felvételi határozat közlése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>
                          <a:solidFill>
                            <a:srgbClr val="0070C0"/>
                          </a:solidFill>
                        </a:rPr>
                        <a:t>július</a:t>
                      </a:r>
                      <a:r>
                        <a:rPr lang="hu-HU" sz="2400" baseline="0">
                          <a:solidFill>
                            <a:srgbClr val="0070C0"/>
                          </a:solidFill>
                        </a:rPr>
                        <a:t> 29</a:t>
                      </a:r>
                      <a:r>
                        <a:rPr lang="hu-HU" sz="2400">
                          <a:solidFill>
                            <a:srgbClr val="0070C0"/>
                          </a:solidFill>
                        </a:rPr>
                        <a:t>-ig</a:t>
                      </a:r>
                      <a:endParaRPr lang="hu-H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9528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hu-HU" sz="2400" dirty="0"/>
                        <a:t>Jogorvoslati kérelem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0070C0"/>
                          </a:solidFill>
                        </a:rPr>
                        <a:t>a döntéstől számított 15 napon belül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64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667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005" y="1329121"/>
            <a:ext cx="101716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TOVÁBBI INFORMÁCIÓK:</a:t>
            </a:r>
          </a:p>
          <a:p>
            <a:endParaRPr lang="hu-H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400" dirty="0"/>
              <a:t> </a:t>
            </a:r>
            <a:r>
              <a:rPr lang="hu-HU" sz="3600" dirty="0">
                <a:solidFill>
                  <a:srgbClr val="FF0000"/>
                </a:solidFill>
              </a:rPr>
              <a:t>felvi.hu </a:t>
            </a:r>
            <a:br>
              <a:rPr lang="hu-HU" sz="2400" dirty="0"/>
            </a:br>
            <a:endParaRPr lang="hu-H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400" dirty="0" err="1"/>
              <a:t>Sikur</a:t>
            </a:r>
            <a:r>
              <a:rPr lang="hu-HU" sz="2400" dirty="0"/>
              <a:t> Tamásné igazgatóhelyettes</a:t>
            </a:r>
            <a:br>
              <a:rPr lang="hu-HU" sz="2400" dirty="0"/>
            </a:br>
            <a:r>
              <a:rPr lang="hu-HU" sz="2400" dirty="0"/>
              <a:t>06 66/323 022</a:t>
            </a:r>
            <a:br>
              <a:rPr lang="hu-HU" sz="2400" dirty="0"/>
            </a:br>
            <a:r>
              <a:rPr lang="hu-HU" sz="2400" dirty="0"/>
              <a:t>+36 70/508 3088 </a:t>
            </a:r>
          </a:p>
        </p:txBody>
      </p:sp>
    </p:spTree>
    <p:extLst>
      <p:ext uri="{BB962C8B-B14F-4D97-AF65-F5344CB8AC3E}">
        <p14:creationId xmlns:p14="http://schemas.microsoft.com/office/powerpoint/2010/main" val="113577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6416" y="288862"/>
            <a:ext cx="1124490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4400" b="1" u="sng" dirty="0">
                <a:solidFill>
                  <a:srgbClr val="FFC000"/>
                </a:solidFill>
              </a:rPr>
              <a:t>felvi.hu</a:t>
            </a:r>
          </a:p>
          <a:p>
            <a:endParaRPr lang="hu-H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/>
              <a:t>A jelentkezési kérelmet az </a:t>
            </a:r>
            <a:r>
              <a:rPr lang="hu-HU" sz="3200" b="1" u="sng" dirty="0"/>
              <a:t>E-felvételi rendszerben </a:t>
            </a:r>
            <a:r>
              <a:rPr lang="hu-HU" sz="3200" dirty="0"/>
              <a:t>kell benyújtani.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/>
              <a:t>Rendelkezni kell </a:t>
            </a:r>
            <a:r>
              <a:rPr lang="hu-HU" sz="3200" b="1" u="sng" dirty="0"/>
              <a:t>Ügyfélkapu + / Digitális Állampolgárság (DÁP) regisztrációval</a:t>
            </a:r>
            <a:r>
              <a:rPr lang="hu-HU" sz="3200" dirty="0"/>
              <a:t>, ezek egyikével lehetséges az azonosítás az E-felvételibe való regisztráció során.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/>
              <a:t>A jelentkezést a folyamat végén hitelesíteni kell.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/>
              <a:t>A jelentkezés határideje: </a:t>
            </a:r>
            <a:r>
              <a:rPr lang="hu-HU" sz="3200" b="1" u="sng" dirty="0">
                <a:solidFill>
                  <a:srgbClr val="FF0000"/>
                </a:solidFill>
              </a:rPr>
              <a:t>2026. február 15. (éjfél)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4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4740474" y="3301259"/>
            <a:ext cx="2859436" cy="104613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9" y="551447"/>
            <a:ext cx="11137589" cy="5857666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1742894" y="3301259"/>
            <a:ext cx="2204357" cy="11507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872594" y="3390455"/>
            <a:ext cx="2944677" cy="104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250775" y="855467"/>
            <a:ext cx="2220685" cy="6469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6420672" y="4576912"/>
            <a:ext cx="1477325" cy="12049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8525253" y="3311057"/>
            <a:ext cx="2592102" cy="1204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8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7393" y="413968"/>
            <a:ext cx="111115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Az E-felvételiben lehet</a:t>
            </a:r>
          </a:p>
          <a:p>
            <a:endParaRPr lang="hu-HU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benyújtani a jelentkezést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feltölteni a szükséges dokumentumokat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befizetni az esetleges kiegészítő eljárási díjat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megerősíteni (hitelesíteni) a jelentkezési kérelmet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az ügyintézési időszakban tájékozódni</a:t>
            </a:r>
          </a:p>
        </p:txBody>
      </p:sp>
    </p:spTree>
    <p:extLst>
      <p:ext uri="{BB962C8B-B14F-4D97-AF65-F5344CB8AC3E}">
        <p14:creationId xmlns:p14="http://schemas.microsoft.com/office/powerpoint/2010/main" val="82589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8085" y="608736"/>
            <a:ext cx="115170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/>
              <a:t>A Hivatal az E-felvételiben</a:t>
            </a:r>
          </a:p>
          <a:p>
            <a:endParaRPr lang="hu-HU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küld tájékoztatásokat, hiánypótlási felhívásokat,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mutatja meg a kiszámított felvételi pontszámot,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teszi elérhetővé a besorolási döntést,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/>
              <a:t>fogadja a jogi képviselő nélküli felperesek jogorvoslati kérelmeit.</a:t>
            </a:r>
          </a:p>
        </p:txBody>
      </p:sp>
    </p:spTree>
    <p:extLst>
      <p:ext uri="{BB962C8B-B14F-4D97-AF65-F5344CB8AC3E}">
        <p14:creationId xmlns:p14="http://schemas.microsoft.com/office/powerpoint/2010/main" val="139084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A jelentkezés menete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82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608301" y="1939363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Ügyintézési időszak</a:t>
            </a:r>
          </a:p>
        </p:txBody>
      </p:sp>
      <p:pic>
        <p:nvPicPr>
          <p:cNvPr id="1026" name="Picture 2" descr="https://www.felvi.hu/pub_bin/dload/FFT_26A/kepek/menetrend_2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3" y="337746"/>
            <a:ext cx="5794652" cy="630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zis 2"/>
          <p:cNvSpPr/>
          <p:nvPr/>
        </p:nvSpPr>
        <p:spPr>
          <a:xfrm>
            <a:off x="3479800" y="728869"/>
            <a:ext cx="3987800" cy="2700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095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elvi.hu/pub_bin/dload/FFT_26A/kepek/efelveteli_2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2" y="378307"/>
            <a:ext cx="8498095" cy="61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54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0</TotalTime>
  <Words>956</Words>
  <Application>Microsoft Office PowerPoint</Application>
  <PresentationFormat>Szélesvásznú</PresentationFormat>
  <Paragraphs>140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1" baseType="lpstr">
      <vt:lpstr>Arial</vt:lpstr>
      <vt:lpstr>Rockwell</vt:lpstr>
      <vt:lpstr>Rockwell Condensed</vt:lpstr>
      <vt:lpstr>Wingdings</vt:lpstr>
      <vt:lpstr>Fabetű</vt:lpstr>
      <vt:lpstr> Tudnivalók a felsőoktatási felvételiről: 1. A jelentkezés  </vt:lpstr>
      <vt:lpstr>PowerPoint-bemutató</vt:lpstr>
      <vt:lpstr>PowerPoint-bemutató</vt:lpstr>
      <vt:lpstr>PowerPoint-bemutató</vt:lpstr>
      <vt:lpstr>PowerPoint-bemutató</vt:lpstr>
      <vt:lpstr>PowerPoint-bemutató</vt:lpstr>
      <vt:lpstr>A jelentkezés menete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Tudnivalók a felsőoktatási felvételiről</dc:title>
  <dc:creator>user</dc:creator>
  <cp:lastModifiedBy>titkarsag</cp:lastModifiedBy>
  <cp:revision>117</cp:revision>
  <dcterms:created xsi:type="dcterms:W3CDTF">2021-01-13T10:51:12Z</dcterms:created>
  <dcterms:modified xsi:type="dcterms:W3CDTF">2026-01-05T14:43:53Z</dcterms:modified>
</cp:coreProperties>
</file>