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65" r:id="rId13"/>
    <p:sldId id="267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kk.hu/gyujto/intezmenyek#kepzesi-es-kimeneti-kovetelmenyek-programtantervek" TargetMode="External"/><Relationship Id="rId2" Type="http://schemas.openxmlformats.org/officeDocument/2006/relationships/hyperlink" Target="https://www.nive.hu/index.php?option=com_content&amp;view=article&amp;id=540&amp;Itemid=10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Szakmai vizsga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2024/2025 tanév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58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8000" y="1117600"/>
            <a:ext cx="104521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Light" panose="020B0502040204020203" pitchFamily="34" charset="0"/>
              </a:rPr>
              <a:t>A szakmai vizsga jellemzői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dirty="0">
              <a:solidFill>
                <a:prstClr val="black"/>
              </a:solidFill>
              <a:latin typeface="Bahnschrift SemiLight" panose="020B0502040204020203" pitchFamily="34" charset="0"/>
            </a:endParaRPr>
          </a:p>
          <a:p>
            <a:pPr lvl="0"/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Az </a:t>
            </a:r>
            <a:r>
              <a:rPr lang="hu-HU" sz="2000" dirty="0" err="1">
                <a:solidFill>
                  <a:prstClr val="black"/>
                </a:solidFill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. szerinti szakmai vizsga minden esetben két lényeges részből áll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:</a:t>
            </a:r>
          </a:p>
          <a:p>
            <a:pPr lvl="0"/>
            <a:endParaRPr lang="hu-HU" sz="2000" dirty="0">
              <a:solidFill>
                <a:prstClr val="black"/>
              </a:solidFill>
              <a:latin typeface="Bahnschrift SemiLight" panose="020B0502040204020203" pitchFamily="34" charset="0"/>
            </a:endParaRPr>
          </a:p>
          <a:p>
            <a:pPr lvl="0"/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1. </a:t>
            </a:r>
            <a:r>
              <a:rPr lang="hu-HU" sz="2000" b="1" dirty="0">
                <a:solidFill>
                  <a:prstClr val="black"/>
                </a:solidFill>
                <a:latin typeface="Bahnschrift SemiLight" panose="020B0502040204020203" pitchFamily="34" charset="0"/>
              </a:rPr>
              <a:t>Központi interaktív vizsgatevékenység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, amelynek keretében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a szakképzésért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felelős miniszter által jóváhagyott (a vizsgán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megszerezhető szakma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szakmai ismeretkörét felölelő) feladatbankból számítógép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által véletlenszerűen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generált vizsgafeladatsort kell megoldani.</a:t>
            </a:r>
          </a:p>
          <a:p>
            <a:pPr lvl="0"/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Ennek lehetséges központi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időpontjai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(a vizsgaidőszakokhoz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igazodóan)a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Nemzeti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Szakképzési és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Felnőttképzési Hivatal (NSZFH)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honlapján hirdetik ki.</a:t>
            </a:r>
          </a:p>
          <a:p>
            <a:pPr lvl="0"/>
            <a:endParaRPr lang="hu-HU" sz="2000" dirty="0">
              <a:solidFill>
                <a:prstClr val="black"/>
              </a:solidFill>
              <a:latin typeface="Bahnschrift SemiLight" panose="020B0502040204020203" pitchFamily="34" charset="0"/>
            </a:endParaRPr>
          </a:p>
          <a:p>
            <a:pPr lvl="0"/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Ez a vizsgarész számítógépen keresztül, zárt rendszerű </a:t>
            </a:r>
            <a:r>
              <a:rPr lang="hu-HU" sz="2000" dirty="0" smtClean="0">
                <a:solidFill>
                  <a:prstClr val="black"/>
                </a:solidFill>
                <a:latin typeface="Bahnschrift SemiLight" panose="020B0502040204020203" pitchFamily="34" charset="0"/>
              </a:rPr>
              <a:t>vizsgarendszerben működik </a:t>
            </a:r>
            <a:r>
              <a:rPr lang="hu-HU" sz="2000" dirty="0">
                <a:solidFill>
                  <a:prstClr val="black"/>
                </a:solidFill>
                <a:latin typeface="Bahnschrift SemiLight" panose="020B0502040204020203" pitchFamily="34" charset="0"/>
              </a:rPr>
              <a:t>és ebben történik az eredmények értékelése és közlése is.</a:t>
            </a:r>
          </a:p>
          <a:p>
            <a:pPr lvl="0"/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46100" y="647700"/>
            <a:ext cx="95885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u-HU" sz="2400" u="sng" dirty="0" smtClean="0">
                <a:latin typeface="Bahnschrift SemiLight" panose="020B0502040204020203" pitchFamily="34" charset="0"/>
              </a:rPr>
              <a:t>Az interaktív vizsga fontos tudnivalói</a:t>
            </a:r>
          </a:p>
          <a:p>
            <a:pPr>
              <a:lnSpc>
                <a:spcPct val="200000"/>
              </a:lnSpc>
            </a:pPr>
            <a:endParaRPr lang="hu-HU" sz="2000" dirty="0">
              <a:latin typeface="Bahnschrift SemiLight" panose="020B0502040204020203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Nagyon fontos a PONTOS MEGJELENÉS!!!!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„Utolsó esély” – 10 perc!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Személyazonosító dokumentum – Érvényes!!!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A kitöltés tudnivalói – tanulói vizsgatájékoztató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Eredmény – a teljes vizsga zárása után néhány perccel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hu-HU" sz="2000" dirty="0" smtClean="0">
                <a:latin typeface="Bahnschrift SemiLight" panose="020B0502040204020203" pitchFamily="34" charset="0"/>
              </a:rPr>
              <a:t>Esetleges technikai hibák - elkerülése</a:t>
            </a:r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82600" y="660400"/>
            <a:ext cx="10261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vizsga jellemzői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b="1" dirty="0" smtClean="0">
                <a:latin typeface="Bahnschrift SemiLight" panose="020B0502040204020203" pitchFamily="34" charset="0"/>
              </a:rPr>
              <a:t>2. Projektfeladat</a:t>
            </a:r>
            <a:r>
              <a:rPr lang="hu-HU" sz="2000" dirty="0">
                <a:latin typeface="Bahnschrift SemiLight" panose="020B0502040204020203" pitchFamily="34" charset="0"/>
              </a:rPr>
              <a:t>, amelyet az akkreditált vizsgaközpont készít el, és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amely a szakma jellegétől és az akkreditált vizsgaközpont döntésétől </a:t>
            </a:r>
            <a:r>
              <a:rPr lang="hu-HU" sz="2000" dirty="0" smtClean="0">
                <a:latin typeface="Bahnschrift SemiLight" panose="020B0502040204020203" pitchFamily="34" charset="0"/>
              </a:rPr>
              <a:t>függően </a:t>
            </a:r>
            <a:r>
              <a:rPr lang="hu-HU" sz="2000" dirty="0">
                <a:latin typeface="Bahnschrift SemiLight" panose="020B0502040204020203" pitchFamily="34" charset="0"/>
              </a:rPr>
              <a:t>lehet a </a:t>
            </a:r>
            <a:r>
              <a:rPr lang="hu-HU" sz="2000" dirty="0" smtClean="0">
                <a:latin typeface="Bahnschrift SemiLight" panose="020B0502040204020203" pitchFamily="34" charset="0"/>
              </a:rPr>
              <a:t>projektfeladat keretében </a:t>
            </a:r>
            <a:r>
              <a:rPr lang="hu-HU" sz="2000" dirty="0">
                <a:latin typeface="Bahnschrift SemiLight" panose="020B0502040204020203" pitchFamily="34" charset="0"/>
              </a:rPr>
              <a:t>részben vagy egészben megvalósított gyakorlati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vizsgamunka, vizsgaremek, vizsgamű vagy egyéb vizsgaprodukció </a:t>
            </a:r>
            <a:r>
              <a:rPr lang="hu-HU" sz="2000" dirty="0" smtClean="0">
                <a:latin typeface="Bahnschrift SemiLight" panose="020B0502040204020203" pitchFamily="34" charset="0"/>
              </a:rPr>
              <a:t>vagy záródolgozat </a:t>
            </a:r>
            <a:r>
              <a:rPr lang="hu-HU" sz="2000" dirty="0">
                <a:latin typeface="Bahnschrift SemiLight" panose="020B0502040204020203" pitchFamily="34" charset="0"/>
              </a:rPr>
              <a:t>vagy portfólió.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Az </a:t>
            </a:r>
            <a:r>
              <a:rPr lang="hu-HU" sz="2000" dirty="0">
                <a:latin typeface="Bahnschrift SemiLight" panose="020B0502040204020203" pitchFamily="34" charset="0"/>
              </a:rPr>
              <a:t>elkészült projektfeladatot a vizsga utolsó szakaszában</a:t>
            </a:r>
            <a:r>
              <a:rPr lang="hu-HU" sz="2000" dirty="0" smtClean="0">
                <a:latin typeface="Bahnschrift SemiLight" panose="020B0502040204020203" pitchFamily="34" charset="0"/>
              </a:rPr>
              <a:t>, szóban az adott </a:t>
            </a:r>
            <a:r>
              <a:rPr lang="hu-HU" sz="2000" dirty="0">
                <a:latin typeface="Bahnschrift SemiLight" panose="020B0502040204020203" pitchFamily="34" charset="0"/>
              </a:rPr>
              <a:t>szakma folytatásához szükséges ismeretek ellenőrzésére </a:t>
            </a:r>
            <a:r>
              <a:rPr lang="hu-HU" sz="2000" dirty="0" smtClean="0">
                <a:latin typeface="Bahnschrift SemiLight" panose="020B0502040204020203" pitchFamily="34" charset="0"/>
              </a:rPr>
              <a:t>is kiterjedően </a:t>
            </a:r>
            <a:r>
              <a:rPr lang="hu-HU" sz="2000" u="sng" dirty="0" smtClean="0">
                <a:latin typeface="Bahnschrift SemiLight" panose="020B0502040204020203" pitchFamily="34" charset="0"/>
              </a:rPr>
              <a:t>„meg </a:t>
            </a:r>
            <a:r>
              <a:rPr lang="hu-HU" sz="2000" u="sng" dirty="0">
                <a:latin typeface="Bahnschrift SemiLight" panose="020B0502040204020203" pitchFamily="34" charset="0"/>
              </a:rPr>
              <a:t>kell </a:t>
            </a:r>
            <a:r>
              <a:rPr lang="hu-HU" sz="2000" u="sng" dirty="0" smtClean="0">
                <a:latin typeface="Bahnschrift SemiLight" panose="020B0502040204020203" pitchFamily="34" charset="0"/>
              </a:rPr>
              <a:t>védeni”.</a:t>
            </a:r>
            <a:endParaRPr lang="hu-HU" sz="2000" u="sng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védés szintén a szakma jellegétől függően lehet rövid prezentáció, </a:t>
            </a:r>
            <a:r>
              <a:rPr lang="hu-HU" sz="2000" dirty="0" smtClean="0">
                <a:latin typeface="Bahnschrift SemiLight" panose="020B0502040204020203" pitchFamily="34" charset="0"/>
              </a:rPr>
              <a:t>a feladat </a:t>
            </a:r>
            <a:r>
              <a:rPr lang="hu-HU" sz="2000" dirty="0">
                <a:latin typeface="Bahnschrift SemiLight" panose="020B0502040204020203" pitchFamily="34" charset="0"/>
              </a:rPr>
              <a:t>eredményének (működésének) rövid bemutatása vagy </a:t>
            </a:r>
            <a:r>
              <a:rPr lang="hu-HU" sz="2000" dirty="0" smtClean="0">
                <a:latin typeface="Bahnschrift SemiLight" panose="020B0502040204020203" pitchFamily="34" charset="0"/>
              </a:rPr>
              <a:t>szakmai beszélgetés </a:t>
            </a:r>
            <a:r>
              <a:rPr lang="hu-HU" sz="2000" dirty="0">
                <a:latin typeface="Bahnschrift SemiLight" panose="020B0502040204020203" pitchFamily="34" charset="0"/>
              </a:rPr>
              <a:t>a feladat végrehajtásának lépéseiről, azok szakszerűségéről</a:t>
            </a:r>
            <a:r>
              <a:rPr lang="hu-HU" sz="2000" dirty="0" smtClean="0">
                <a:latin typeface="Bahnschrift SemiLight" panose="020B0502040204020203" pitchFamily="34" charset="0"/>
              </a:rPr>
              <a:t>, a </a:t>
            </a:r>
            <a:r>
              <a:rPr lang="hu-HU" sz="2000" dirty="0">
                <a:latin typeface="Bahnschrift SemiLight" panose="020B0502040204020203" pitchFamily="34" charset="0"/>
              </a:rPr>
              <a:t>feladat </a:t>
            </a:r>
            <a:r>
              <a:rPr lang="hu-HU" sz="2000" dirty="0" smtClean="0">
                <a:latin typeface="Bahnschrift SemiLight" panose="020B0502040204020203" pitchFamily="34" charset="0"/>
              </a:rPr>
              <a:t>alternatív megoldásának </a:t>
            </a:r>
            <a:r>
              <a:rPr lang="hu-HU" sz="2000" dirty="0">
                <a:latin typeface="Bahnschrift SemiLight" panose="020B0502040204020203" pitchFamily="34" charset="0"/>
              </a:rPr>
              <a:t>esetleges lehetőségeiről stb. </a:t>
            </a:r>
          </a:p>
        </p:txBody>
      </p:sp>
    </p:spTree>
    <p:extLst>
      <p:ext uri="{BB962C8B-B14F-4D97-AF65-F5344CB8AC3E}">
        <p14:creationId xmlns:p14="http://schemas.microsoft.com/office/powerpoint/2010/main" val="30577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84200" y="1308100"/>
            <a:ext cx="960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vizsga időkeretei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szakmai vizsga időbeli kereteiben, lehetőségeiben nem </a:t>
            </a:r>
            <a:r>
              <a:rPr lang="hu-HU" sz="2000" dirty="0" smtClean="0">
                <a:latin typeface="Bahnschrift SemiLight" panose="020B0502040204020203" pitchFamily="34" charset="0"/>
              </a:rPr>
              <a:t>történt változás </a:t>
            </a:r>
            <a:r>
              <a:rPr lang="hu-HU" sz="2000" dirty="0">
                <a:latin typeface="Bahnschrift SemiLight" panose="020B0502040204020203" pitchFamily="34" charset="0"/>
              </a:rPr>
              <a:t>a korábbi gyakorlathoz képest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vizsgát a kezdéstől számított 30 napon belül kell befejezni, </a:t>
            </a:r>
            <a:r>
              <a:rPr lang="hu-HU" sz="2000" dirty="0" smtClean="0">
                <a:latin typeface="Bahnschrift SemiLight" panose="020B0502040204020203" pitchFamily="34" charset="0"/>
              </a:rPr>
              <a:t>az interaktív </a:t>
            </a:r>
            <a:r>
              <a:rPr lang="hu-HU" sz="2000" dirty="0">
                <a:latin typeface="Bahnschrift SemiLight" panose="020B0502040204020203" pitchFamily="34" charset="0"/>
              </a:rPr>
              <a:t>vizsgatevékenység 8:00 és 18:00 óra, a projektfeladat </a:t>
            </a:r>
            <a:r>
              <a:rPr lang="hu-HU" sz="2000" dirty="0" smtClean="0">
                <a:latin typeface="Bahnschrift SemiLight" panose="020B0502040204020203" pitchFamily="34" charset="0"/>
              </a:rPr>
              <a:t>7:00 és </a:t>
            </a:r>
            <a:r>
              <a:rPr lang="hu-HU" sz="2000" dirty="0">
                <a:latin typeface="Bahnschrift SemiLight" panose="020B0502040204020203" pitchFamily="34" charset="0"/>
              </a:rPr>
              <a:t>19:00 óra között kerülhet végrehajtásra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napi vizsgaidő maximum 8 óra lehet és egy vizsgázó számára </a:t>
            </a:r>
            <a:r>
              <a:rPr lang="hu-HU" sz="2000" dirty="0" smtClean="0">
                <a:latin typeface="Bahnschrift SemiLight" panose="020B0502040204020203" pitchFamily="34" charset="0"/>
              </a:rPr>
              <a:t>a vizsgára </a:t>
            </a:r>
            <a:r>
              <a:rPr lang="hu-HU" sz="2000" dirty="0">
                <a:latin typeface="Bahnschrift SemiLight" panose="020B0502040204020203" pitchFamily="34" charset="0"/>
              </a:rPr>
              <a:t>maximum 3 különböző napon kerülhet sor (pl. első nap </a:t>
            </a:r>
            <a:r>
              <a:rPr lang="hu-HU" sz="2000" dirty="0" smtClean="0">
                <a:latin typeface="Bahnschrift SemiLight" panose="020B0502040204020203" pitchFamily="34" charset="0"/>
              </a:rPr>
              <a:t>2 órás </a:t>
            </a:r>
            <a:r>
              <a:rPr lang="hu-HU" sz="2000" dirty="0">
                <a:latin typeface="Bahnschrift SemiLight" panose="020B0502040204020203" pitchFamily="34" charset="0"/>
              </a:rPr>
              <a:t>interaktív vizsgatevékenység, második nap a projektfeladat </a:t>
            </a:r>
            <a:r>
              <a:rPr lang="hu-HU" sz="2000" dirty="0" smtClean="0">
                <a:latin typeface="Bahnschrift SemiLight" panose="020B0502040204020203" pitchFamily="34" charset="0"/>
              </a:rPr>
              <a:t>5 órás </a:t>
            </a:r>
            <a:r>
              <a:rPr lang="hu-HU" sz="2000" dirty="0">
                <a:latin typeface="Bahnschrift SemiLight" panose="020B0502040204020203" pitchFamily="34" charset="0"/>
              </a:rPr>
              <a:t>része, a harmadik nap a projektfeladat befejezése és 10 </a:t>
            </a:r>
            <a:r>
              <a:rPr lang="hu-HU" sz="2000" dirty="0" smtClean="0">
                <a:latin typeface="Bahnschrift SemiLight" panose="020B0502040204020203" pitchFamily="34" charset="0"/>
              </a:rPr>
              <a:t>perces védése </a:t>
            </a:r>
            <a:r>
              <a:rPr lang="hu-HU" sz="2000" dirty="0">
                <a:latin typeface="Bahnschrift SemiLight" panose="020B0502040204020203" pitchFamily="34" charset="0"/>
              </a:rPr>
              <a:t>összesen 4 óra időtartamban)</a:t>
            </a:r>
          </a:p>
        </p:txBody>
      </p:sp>
    </p:spTree>
    <p:extLst>
      <p:ext uri="{BB962C8B-B14F-4D97-AF65-F5344CB8AC3E}">
        <p14:creationId xmlns:p14="http://schemas.microsoft.com/office/powerpoint/2010/main" val="30474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44500" y="1143000"/>
            <a:ext cx="105283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vizsgabizottság tagjai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Vizsgafelügyelő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Ellenőrzi </a:t>
            </a:r>
            <a:r>
              <a:rPr lang="hu-HU" sz="2000" dirty="0">
                <a:latin typeface="Bahnschrift SemiLight" panose="020B0502040204020203" pitchFamily="34" charset="0"/>
              </a:rPr>
              <a:t>a vizsga előkészítését (a vizsgázók vizsgára bocsáthatósága, </a:t>
            </a:r>
            <a:r>
              <a:rPr lang="hu-HU" sz="2000" dirty="0" smtClean="0">
                <a:latin typeface="Bahnschrift SemiLight" panose="020B0502040204020203" pitchFamily="34" charset="0"/>
              </a:rPr>
              <a:t>a vizsgafeltételek</a:t>
            </a:r>
            <a:r>
              <a:rPr lang="hu-HU" sz="2000" dirty="0">
                <a:latin typeface="Bahnschrift SemiLight" panose="020B0502040204020203" pitchFamily="34" charset="0"/>
              </a:rPr>
              <a:t>, egészséges, biztonságos vizsgakörülmények megléte</a:t>
            </a:r>
            <a:r>
              <a:rPr lang="hu-HU" sz="2000" dirty="0" smtClean="0">
                <a:latin typeface="Bahnschrift SemiLight" panose="020B0502040204020203" pitchFamily="34" charset="0"/>
              </a:rPr>
              <a:t>)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Ellenőrzi a vizsgán felhasznált dokumentumokat (vizsgajegyzőkönyv</a:t>
            </a:r>
            <a:r>
              <a:rPr lang="hu-HU" sz="2000" dirty="0" smtClean="0">
                <a:latin typeface="Bahnschrift SemiLight" panose="020B0502040204020203" pitchFamily="34" charset="0"/>
              </a:rPr>
              <a:t>, feladatleírások</a:t>
            </a:r>
            <a:r>
              <a:rPr lang="hu-HU" sz="2000" dirty="0">
                <a:latin typeface="Bahnschrift SemiLight" panose="020B0502040204020203" pitchFamily="34" charset="0"/>
              </a:rPr>
              <a:t>, ülésrend, a vizsga adatainak rögzítését </a:t>
            </a:r>
            <a:r>
              <a:rPr lang="hu-HU" sz="2000" dirty="0" smtClean="0">
                <a:latin typeface="Bahnschrift SemiLight" panose="020B0502040204020203" pitchFamily="34" charset="0"/>
              </a:rPr>
              <a:t>biztosító dokumentumok</a:t>
            </a:r>
            <a:r>
              <a:rPr lang="hu-HU" sz="2000" dirty="0">
                <a:latin typeface="Bahnschrift SemiLight" panose="020B0502040204020203" pitchFamily="34" charset="0"/>
              </a:rPr>
              <a:t>, tűz- és munkavédelmi oktatás jegyzőkönyve, stb</a:t>
            </a:r>
            <a:r>
              <a:rPr lang="hu-HU" sz="2000" dirty="0" smtClean="0">
                <a:latin typeface="Bahnschrift SemiLight" panose="020B0502040204020203" pitchFamily="34" charset="0"/>
              </a:rPr>
              <a:t>.), formai</a:t>
            </a:r>
            <a:r>
              <a:rPr lang="hu-HU" sz="2000" dirty="0">
                <a:latin typeface="Bahnschrift SemiLight" panose="020B0502040204020203" pitchFamily="34" charset="0"/>
              </a:rPr>
              <a:t>, tartalmi megfelelőségüket (alkalmasak-e az értékelési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folyamathoz szükséges adatok, időpontok, információk rögzítésére) – </a:t>
            </a:r>
            <a:r>
              <a:rPr lang="hu-HU" sz="2000" dirty="0" smtClean="0">
                <a:latin typeface="Bahnschrift SemiLight" panose="020B0502040204020203" pitchFamily="34" charset="0"/>
              </a:rPr>
              <a:t>e feladatba </a:t>
            </a:r>
            <a:r>
              <a:rPr lang="hu-HU" sz="2000" dirty="0">
                <a:latin typeface="Bahnschrift SemiLight" panose="020B0502040204020203" pitchFamily="34" charset="0"/>
              </a:rPr>
              <a:t>bevonhatja az érintett vizsgabizottsági </a:t>
            </a:r>
            <a:r>
              <a:rPr lang="hu-HU" sz="2000" dirty="0" err="1">
                <a:latin typeface="Bahnschrift SemiLight" panose="020B0502040204020203" pitchFamily="34" charset="0"/>
              </a:rPr>
              <a:t>tago</a:t>
            </a:r>
            <a:r>
              <a:rPr lang="hu-HU" sz="2000" dirty="0">
                <a:latin typeface="Bahnschrift SemiLight" panose="020B0502040204020203" pitchFamily="34" charset="0"/>
              </a:rPr>
              <a:t>(</a:t>
            </a:r>
            <a:r>
              <a:rPr lang="hu-HU" sz="2000" dirty="0" err="1">
                <a:latin typeface="Bahnschrift SemiLight" panose="020B0502040204020203" pitchFamily="34" charset="0"/>
              </a:rPr>
              <a:t>ka</a:t>
            </a:r>
            <a:r>
              <a:rPr lang="hu-HU" sz="2000" dirty="0">
                <a:latin typeface="Bahnschrift SemiLight" panose="020B0502040204020203" pitchFamily="34" charset="0"/>
              </a:rPr>
              <a:t>)t is </a:t>
            </a:r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• </a:t>
            </a:r>
            <a:r>
              <a:rPr lang="hu-HU" sz="2000" dirty="0">
                <a:latin typeface="Bahnschrift SemiLight" panose="020B0502040204020203" pitchFamily="34" charset="0"/>
              </a:rPr>
              <a:t>Tájékoztatja a vizsgázókat a vizsga általános és az egyes </a:t>
            </a:r>
            <a:r>
              <a:rPr lang="hu-HU" sz="2000" dirty="0" smtClean="0">
                <a:latin typeface="Bahnschrift SemiLight" panose="020B0502040204020203" pitchFamily="34" charset="0"/>
              </a:rPr>
              <a:t>feladatokkal kapcsolatos </a:t>
            </a:r>
            <a:r>
              <a:rPr lang="hu-HU" sz="2000" dirty="0">
                <a:latin typeface="Bahnschrift SemiLight" panose="020B0502040204020203" pitchFamily="34" charset="0"/>
              </a:rPr>
              <a:t>szabályairól, a vizsga várható ütemezéséről,</a:t>
            </a: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•</a:t>
            </a:r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8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9900" y="203200"/>
            <a:ext cx="99695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r>
              <a:rPr lang="hu-HU" sz="2400" u="sng" dirty="0">
                <a:latin typeface="Bahnschrift SemiLight" panose="020B0502040204020203" pitchFamily="34" charset="0"/>
              </a:rPr>
              <a:t>A szakmai vizsgabizottság tagjai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Vizsgafelügyelő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Vezeti </a:t>
            </a:r>
            <a:r>
              <a:rPr lang="hu-HU" sz="2000" dirty="0">
                <a:latin typeface="Bahnschrift SemiLight" panose="020B0502040204020203" pitchFamily="34" charset="0"/>
              </a:rPr>
              <a:t>a vizsgát, felügyeli a vizsga folyamatának jogszerűségét, a nyugodt, biztonságos feladatvégzést biztosító feltételek folyamatos </a:t>
            </a:r>
            <a:r>
              <a:rPr lang="hu-HU" sz="2000" dirty="0" smtClean="0">
                <a:latin typeface="Bahnschrift SemiLight" panose="020B0502040204020203" pitchFamily="34" charset="0"/>
              </a:rPr>
              <a:t>meglétét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Felügyeli </a:t>
            </a:r>
            <a:r>
              <a:rPr lang="hu-HU" sz="2000" dirty="0">
                <a:latin typeface="Bahnschrift SemiLight" panose="020B0502040204020203" pitchFamily="34" charset="0"/>
              </a:rPr>
              <a:t>a jegyzőt, gondoskodik a szabályszerű iratokról, </a:t>
            </a:r>
            <a:r>
              <a:rPr lang="hu-HU" sz="2000" dirty="0" smtClean="0">
                <a:latin typeface="Bahnschrift SemiLight" panose="020B0502040204020203" pitchFamily="34" charset="0"/>
              </a:rPr>
              <a:t>hitelesítésükről 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err="1" smtClean="0">
                <a:latin typeface="Bahnschrift SemiLight" panose="020B0502040204020203" pitchFamily="34" charset="0"/>
              </a:rPr>
              <a:t>Ellenjegyzi</a:t>
            </a:r>
            <a:r>
              <a:rPr lang="hu-HU" sz="2000" dirty="0" smtClean="0">
                <a:latin typeface="Bahnschrift SemiLight" panose="020B0502040204020203" pitchFamily="34" charset="0"/>
              </a:rPr>
              <a:t> </a:t>
            </a:r>
            <a:r>
              <a:rPr lang="hu-HU" sz="2000" dirty="0">
                <a:latin typeface="Bahnschrift SemiLight" panose="020B0502040204020203" pitchFamily="34" charset="0"/>
              </a:rPr>
              <a:t>az értékelési folyamat eredményének dokumentumait, jóváhagyja a </a:t>
            </a:r>
            <a:r>
              <a:rPr lang="hu-HU" sz="2000" dirty="0" smtClean="0">
                <a:latin typeface="Bahnschrift SemiLight" panose="020B0502040204020203" pitchFamily="34" charset="0"/>
              </a:rPr>
              <a:t>vizsgajegyzőkönyvet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vizsgafelügyelő a korábbi vizsgaelnök irányító, </a:t>
            </a:r>
            <a:r>
              <a:rPr lang="hu-HU" sz="2000" dirty="0" smtClean="0">
                <a:latin typeface="Bahnschrift SemiLight" panose="020B0502040204020203" pitchFamily="34" charset="0"/>
              </a:rPr>
              <a:t>felügyelő szerepkörét </a:t>
            </a:r>
            <a:r>
              <a:rPr lang="hu-HU" sz="2000" dirty="0">
                <a:latin typeface="Bahnschrift SemiLight" panose="020B0502040204020203" pitchFamily="34" charset="0"/>
              </a:rPr>
              <a:t>ellátja, de nem vesz részt konkrétan a </a:t>
            </a:r>
            <a:r>
              <a:rPr lang="hu-HU" sz="2000" dirty="0" smtClean="0">
                <a:latin typeface="Bahnschrift SemiLight" panose="020B0502040204020203" pitchFamily="34" charset="0"/>
              </a:rPr>
              <a:t>vizsgáztatás folyamatában</a:t>
            </a:r>
            <a:r>
              <a:rPr lang="hu-HU" sz="2000" dirty="0">
                <a:latin typeface="Bahnschrift SemiLight" panose="020B0502040204020203" pitchFamily="34" charset="0"/>
              </a:rPr>
              <a:t>, és a vizsgaeredményre irányuló döntési </a:t>
            </a:r>
            <a:r>
              <a:rPr lang="hu-HU" sz="2000" dirty="0" smtClean="0">
                <a:latin typeface="Bahnschrift SemiLight" panose="020B0502040204020203" pitchFamily="34" charset="0"/>
              </a:rPr>
              <a:t>folyamatban sem.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 </a:t>
            </a:r>
            <a:r>
              <a:rPr lang="hu-HU" sz="2000" dirty="0">
                <a:latin typeface="Bahnschrift SemiLight" panose="020B0502040204020203" pitchFamily="34" charset="0"/>
              </a:rPr>
              <a:t>vizsgafelügyelő bármikor felfüggesztheti a vizsgát, ha </a:t>
            </a:r>
            <a:r>
              <a:rPr lang="hu-HU" sz="2000" dirty="0" smtClean="0">
                <a:latin typeface="Bahnschrift SemiLight" panose="020B0502040204020203" pitchFamily="34" charset="0"/>
              </a:rPr>
              <a:t>a lebonyolítás </a:t>
            </a:r>
            <a:r>
              <a:rPr lang="hu-HU" sz="2000" dirty="0">
                <a:latin typeface="Bahnschrift SemiLight" panose="020B0502040204020203" pitchFamily="34" charset="0"/>
              </a:rPr>
              <a:t>jogszerű feltételei (amelybe természetesen a </a:t>
            </a:r>
            <a:r>
              <a:rPr lang="hu-HU" sz="2000" dirty="0" smtClean="0">
                <a:latin typeface="Bahnschrift SemiLight" panose="020B0502040204020203" pitchFamily="34" charset="0"/>
              </a:rPr>
              <a:t>nyugodt vizsgalégkör </a:t>
            </a:r>
            <a:r>
              <a:rPr lang="hu-HU" sz="2000" dirty="0">
                <a:latin typeface="Bahnschrift SemiLight" panose="020B0502040204020203" pitchFamily="34" charset="0"/>
              </a:rPr>
              <a:t>és a biztonságos, balesetmentes vizsgakörülmények </a:t>
            </a:r>
            <a:r>
              <a:rPr lang="hu-HU" sz="2000" dirty="0" smtClean="0">
                <a:latin typeface="Bahnschrift SemiLight" panose="020B0502040204020203" pitchFamily="34" charset="0"/>
              </a:rPr>
              <a:t>is beleértendő</a:t>
            </a:r>
            <a:r>
              <a:rPr lang="hu-HU" sz="2000" dirty="0">
                <a:latin typeface="Bahnschrift SemiLight" panose="020B0502040204020203" pitchFamily="34" charset="0"/>
              </a:rPr>
              <a:t>) nem biztosítottak.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87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41300" y="850900"/>
            <a:ext cx="942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vizsgabizottság tagjai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lebonyolítási rend szerint részt vesznek a vizsgáztatásban,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ellenőrzik </a:t>
            </a:r>
            <a:r>
              <a:rPr lang="hu-HU" sz="2000" dirty="0">
                <a:latin typeface="Bahnschrift SemiLight" panose="020B0502040204020203" pitchFamily="34" charset="0"/>
              </a:rPr>
              <a:t>a projektfeladat megvalósításának lépéseit, és rögzítik azok </a:t>
            </a:r>
            <a:r>
              <a:rPr lang="hu-HU" sz="2000" dirty="0" smtClean="0">
                <a:latin typeface="Bahnschrift SemiLight" panose="020B0502040204020203" pitchFamily="34" charset="0"/>
              </a:rPr>
              <a:t>eredményeit, 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ezen adatok </a:t>
            </a:r>
            <a:r>
              <a:rPr lang="hu-HU" sz="2000" dirty="0">
                <a:latin typeface="Bahnschrift SemiLight" panose="020B0502040204020203" pitchFamily="34" charset="0"/>
              </a:rPr>
              <a:t>és információk alapján elvégzik az értékelést, valamint</a:t>
            </a: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az </a:t>
            </a:r>
            <a:r>
              <a:rPr lang="hu-HU" sz="2000" dirty="0">
                <a:latin typeface="Bahnschrift SemiLight" panose="020B0502040204020203" pitchFamily="34" charset="0"/>
              </a:rPr>
              <a:t>értékelési folyamat eredményét bemutató és a javasolt érdemjegyet tartalmazó dokumentációt a vizsgafelügyelő általi ellenjegyzést követően továbbítják az akkreditált szakképzési vizsgaközpont vezetőjének.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 </a:t>
            </a:r>
            <a:r>
              <a:rPr lang="hu-HU" sz="2000" dirty="0">
                <a:latin typeface="Bahnschrift SemiLight" panose="020B0502040204020203" pitchFamily="34" charset="0"/>
              </a:rPr>
              <a:t>vizsgázó minősítéséről az akkreditált vizsgaközpont dönt.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01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95300" y="584200"/>
            <a:ext cx="10591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vizsgabizottság tagjai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vizsgabizottság munkájával kapcsolatban a vonatkozó </a:t>
            </a:r>
            <a:r>
              <a:rPr lang="hu-HU" sz="2000" dirty="0" smtClean="0">
                <a:latin typeface="Bahnschrift SemiLight" panose="020B0502040204020203" pitchFamily="34" charset="0"/>
              </a:rPr>
              <a:t>jogszabályi háttér </a:t>
            </a:r>
            <a:r>
              <a:rPr lang="hu-HU" sz="2000" dirty="0">
                <a:latin typeface="Bahnschrift SemiLight" panose="020B0502040204020203" pitchFamily="34" charset="0"/>
              </a:rPr>
              <a:t>kimondja, hogy a vizsgabizottság tagjai együttesen és </a:t>
            </a:r>
            <a:r>
              <a:rPr lang="hu-HU" sz="2000" dirty="0" smtClean="0">
                <a:latin typeface="Bahnschrift SemiLight" panose="020B0502040204020203" pitchFamily="34" charset="0"/>
              </a:rPr>
              <a:t>az általuk </a:t>
            </a:r>
            <a:r>
              <a:rPr lang="hu-HU" sz="2000" dirty="0">
                <a:latin typeface="Bahnschrift SemiLight" panose="020B0502040204020203" pitchFamily="34" charset="0"/>
              </a:rPr>
              <a:t>külön-külön ellátott feladatok tekintetében önállóan </a:t>
            </a:r>
            <a:r>
              <a:rPr lang="hu-HU" sz="2000" dirty="0" smtClean="0">
                <a:latin typeface="Bahnschrift SemiLight" panose="020B0502040204020203" pitchFamily="34" charset="0"/>
              </a:rPr>
              <a:t>is felelősek </a:t>
            </a:r>
            <a:r>
              <a:rPr lang="hu-HU" sz="2000" dirty="0">
                <a:latin typeface="Bahnschrift SemiLight" panose="020B0502040204020203" pitchFamily="34" charset="0"/>
              </a:rPr>
              <a:t>a szakmai vizsga szabályos és zavartalan lefolytatásáért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Emellett az </a:t>
            </a:r>
            <a:r>
              <a:rPr lang="hu-HU" sz="2000" dirty="0" err="1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 biztosítja a vizsgaközpont számára a </a:t>
            </a:r>
            <a:r>
              <a:rPr lang="hu-HU" sz="2000" dirty="0" smtClean="0">
                <a:latin typeface="Bahnschrift SemiLight" panose="020B0502040204020203" pitchFamily="34" charset="0"/>
              </a:rPr>
              <a:t>lehetőséget (</a:t>
            </a:r>
            <a:r>
              <a:rPr lang="hu-HU" sz="2000" dirty="0">
                <a:latin typeface="Bahnschrift SemiLight" panose="020B0502040204020203" pitchFamily="34" charset="0"/>
              </a:rPr>
              <a:t>amely egyben kötelezettség is, hiszen elmulasztása esetén </a:t>
            </a:r>
            <a:r>
              <a:rPr lang="hu-HU" sz="2000" dirty="0" smtClean="0">
                <a:latin typeface="Bahnschrift SemiLight" panose="020B0502040204020203" pitchFamily="34" charset="0"/>
              </a:rPr>
              <a:t>az akkreditációja </a:t>
            </a:r>
            <a:r>
              <a:rPr lang="hu-HU" sz="2000" dirty="0">
                <a:latin typeface="Bahnschrift SemiLight" panose="020B0502040204020203" pitchFamily="34" charset="0"/>
              </a:rPr>
              <a:t>is kockán foroghat), hogy a vizsgabizottság </a:t>
            </a:r>
            <a:r>
              <a:rPr lang="hu-HU" sz="2000" dirty="0" smtClean="0">
                <a:latin typeface="Bahnschrift SemiLight" panose="020B0502040204020203" pitchFamily="34" charset="0"/>
              </a:rPr>
              <a:t>jogellenes működése </a:t>
            </a:r>
            <a:r>
              <a:rPr lang="hu-HU" sz="2000" dirty="0">
                <a:latin typeface="Bahnschrift SemiLight" panose="020B0502040204020203" pitchFamily="34" charset="0"/>
              </a:rPr>
              <a:t>vagy annak előre látható bekövetkezése esetén felhívja </a:t>
            </a:r>
            <a:r>
              <a:rPr lang="hu-HU" sz="2000" dirty="0" smtClean="0">
                <a:latin typeface="Bahnschrift SemiLight" panose="020B0502040204020203" pitchFamily="34" charset="0"/>
              </a:rPr>
              <a:t>a vizsgabizottság </a:t>
            </a:r>
            <a:r>
              <a:rPr lang="hu-HU" sz="2000" dirty="0">
                <a:latin typeface="Bahnschrift SemiLight" panose="020B0502040204020203" pitchFamily="34" charset="0"/>
              </a:rPr>
              <a:t>figyelmét a jogszerű működés feltételeinek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biztosítására, megtartására</a:t>
            </a:r>
          </a:p>
        </p:txBody>
      </p:sp>
    </p:spTree>
    <p:extLst>
      <p:ext uri="{BB962C8B-B14F-4D97-AF65-F5344CB8AC3E}">
        <p14:creationId xmlns:p14="http://schemas.microsoft.com/office/powerpoint/2010/main" val="3115181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3700" y="520700"/>
            <a:ext cx="9982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Speciális vizsgakörülmények</a:t>
            </a:r>
          </a:p>
          <a:p>
            <a:endParaRPr lang="hu-HU" sz="2400" u="sng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új szakmai vizsgáztatási jogszabályi környezet is „gondol” arra, </a:t>
            </a:r>
            <a:r>
              <a:rPr lang="hu-HU" sz="2000" dirty="0" smtClean="0">
                <a:latin typeface="Bahnschrift SemiLight" panose="020B0502040204020203" pitchFamily="34" charset="0"/>
              </a:rPr>
              <a:t>hogy sajátos </a:t>
            </a:r>
            <a:r>
              <a:rPr lang="hu-HU" sz="2000" dirty="0">
                <a:latin typeface="Bahnschrift SemiLight" panose="020B0502040204020203" pitchFamily="34" charset="0"/>
              </a:rPr>
              <a:t>nevelési igényű, illetve fogyatékkal élő emberek is </a:t>
            </a:r>
            <a:r>
              <a:rPr lang="hu-HU" sz="2000" dirty="0" smtClean="0">
                <a:latin typeface="Bahnschrift SemiLight" panose="020B0502040204020203" pitchFamily="34" charset="0"/>
              </a:rPr>
              <a:t>részt vesznek </a:t>
            </a:r>
            <a:r>
              <a:rPr lang="hu-HU" sz="2000" dirty="0">
                <a:latin typeface="Bahnschrift SemiLight" panose="020B0502040204020203" pitchFamily="34" charset="0"/>
              </a:rPr>
              <a:t>szakmai vizsgákon.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Ezért számukra változatlanul biztosítani kell az egyenlő </a:t>
            </a:r>
            <a:r>
              <a:rPr lang="hu-HU" sz="2000" dirty="0" smtClean="0">
                <a:latin typeface="Bahnschrift SemiLight" panose="020B0502040204020203" pitchFamily="34" charset="0"/>
              </a:rPr>
              <a:t>esélyű hozzáférést</a:t>
            </a:r>
            <a:r>
              <a:rPr lang="hu-HU" sz="2000" dirty="0">
                <a:latin typeface="Bahnschrift SemiLight" panose="020B0502040204020203" pitchFamily="34" charset="0"/>
              </a:rPr>
              <a:t>, a sajátos nevelési igény, illetve a </a:t>
            </a:r>
            <a:r>
              <a:rPr lang="hu-HU" sz="2000" dirty="0" smtClean="0">
                <a:latin typeface="Bahnschrift SemiLight" panose="020B0502040204020203" pitchFamily="34" charset="0"/>
              </a:rPr>
              <a:t>fogyatékosság jellegéhez </a:t>
            </a:r>
            <a:r>
              <a:rPr lang="hu-HU" sz="2000" dirty="0">
                <a:latin typeface="Bahnschrift SemiLight" panose="020B0502040204020203" pitchFamily="34" charset="0"/>
              </a:rPr>
              <a:t>igazodó vizsgáztatás lehetőségét.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Az </a:t>
            </a:r>
            <a:r>
              <a:rPr lang="hu-HU" sz="2000" dirty="0">
                <a:latin typeface="Bahnschrift SemiLight" panose="020B0502040204020203" pitchFamily="34" charset="0"/>
              </a:rPr>
              <a:t>ehhez kapcsolódó kedvezmények azonban kizárólag az </a:t>
            </a:r>
            <a:r>
              <a:rPr lang="hu-HU" sz="2000" dirty="0" smtClean="0">
                <a:latin typeface="Bahnschrift SemiLight" panose="020B0502040204020203" pitchFamily="34" charset="0"/>
              </a:rPr>
              <a:t>annak alapjául </a:t>
            </a:r>
            <a:r>
              <a:rPr lang="hu-HU" sz="2000" dirty="0">
                <a:latin typeface="Bahnschrift SemiLight" panose="020B0502040204020203" pitchFamily="34" charset="0"/>
              </a:rPr>
              <a:t>szolgáló körülménnyel összefüggésben </a:t>
            </a:r>
            <a:r>
              <a:rPr lang="hu-HU" sz="2000" dirty="0" err="1">
                <a:latin typeface="Bahnschrift SemiLight" panose="020B0502040204020203" pitchFamily="34" charset="0"/>
              </a:rPr>
              <a:t>biztosíthatóak</a:t>
            </a:r>
            <a:r>
              <a:rPr lang="hu-HU" sz="2000" dirty="0">
                <a:latin typeface="Bahnschrift SemiLight" panose="020B0502040204020203" pitchFamily="34" charset="0"/>
              </a:rPr>
              <a:t>, és </a:t>
            </a:r>
            <a:r>
              <a:rPr lang="hu-HU" sz="2000" dirty="0" smtClean="0">
                <a:latin typeface="Bahnschrift SemiLight" panose="020B0502040204020203" pitchFamily="34" charset="0"/>
              </a:rPr>
              <a:t>nem vezethetnek </a:t>
            </a:r>
            <a:r>
              <a:rPr lang="hu-HU" sz="2000" dirty="0">
                <a:latin typeface="Bahnschrift SemiLight" panose="020B0502040204020203" pitchFamily="34" charset="0"/>
              </a:rPr>
              <a:t>a szakma megszerzéséhez szükséges </a:t>
            </a:r>
            <a:r>
              <a:rPr lang="hu-HU" sz="2000" dirty="0" smtClean="0">
                <a:latin typeface="Bahnschrift SemiLight" panose="020B0502040204020203" pitchFamily="34" charset="0"/>
              </a:rPr>
              <a:t>követelmények alóli </a:t>
            </a:r>
            <a:r>
              <a:rPr lang="hu-HU" sz="2000" dirty="0">
                <a:latin typeface="Bahnschrift SemiLight" panose="020B0502040204020203" pitchFamily="34" charset="0"/>
              </a:rPr>
              <a:t>általános felmentéshez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Ezen törvényi háttér alapján, az érintettek szakmai </a:t>
            </a:r>
            <a:r>
              <a:rPr lang="hu-HU" sz="2000" dirty="0" smtClean="0">
                <a:latin typeface="Bahnschrift SemiLight" panose="020B0502040204020203" pitchFamily="34" charset="0"/>
              </a:rPr>
              <a:t>vizsgája megvalósulásának </a:t>
            </a:r>
            <a:r>
              <a:rPr lang="hu-HU" sz="2000" dirty="0">
                <a:latin typeface="Bahnschrift SemiLight" panose="020B0502040204020203" pitchFamily="34" charset="0"/>
              </a:rPr>
              <a:t>elősegítésére az </a:t>
            </a:r>
            <a:r>
              <a:rPr lang="hu-HU" sz="2000" dirty="0" err="1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 a következő </a:t>
            </a:r>
            <a:r>
              <a:rPr lang="hu-HU" sz="2000" dirty="0" smtClean="0">
                <a:latin typeface="Bahnschrift SemiLight" panose="020B0502040204020203" pitchFamily="34" charset="0"/>
              </a:rPr>
              <a:t>lehetőségeket biztosítja</a:t>
            </a:r>
            <a:r>
              <a:rPr lang="hu-HU" sz="2000" dirty="0">
                <a:latin typeface="Bahnschrift SemiLight" panose="020B0502040204020203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412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57200" y="533400"/>
            <a:ext cx="10642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Speciális vizsgakörülmények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akkreditált vizsgaközpont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• a halláskárosodott vizsgázó kérelmére a vizsgatevékenység </a:t>
            </a:r>
            <a:r>
              <a:rPr lang="hu-HU" sz="2000" dirty="0" smtClean="0">
                <a:latin typeface="Bahnschrift SemiLight" panose="020B0502040204020203" pitchFamily="34" charset="0"/>
              </a:rPr>
              <a:t>szóban történő </a:t>
            </a:r>
            <a:r>
              <a:rPr lang="hu-HU" sz="2000" dirty="0">
                <a:latin typeface="Bahnschrift SemiLight" panose="020B0502040204020203" pitchFamily="34" charset="0"/>
              </a:rPr>
              <a:t>részének idejére – ha az indokolt –jelnyelvi </a:t>
            </a:r>
            <a:r>
              <a:rPr lang="hu-HU" sz="2000" dirty="0" smtClean="0">
                <a:latin typeface="Bahnschrift SemiLight" panose="020B0502040204020203" pitchFamily="34" charset="0"/>
              </a:rPr>
              <a:t>tolmácsot biztosít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a vizsgázó igazolt kérelme alapján engedélyezheti a </a:t>
            </a:r>
            <a:r>
              <a:rPr lang="hu-HU" sz="2000" dirty="0" smtClean="0">
                <a:latin typeface="Bahnschrift SemiLight" panose="020B0502040204020203" pitchFamily="34" charset="0"/>
              </a:rPr>
              <a:t>vizsgázó mentesítését </a:t>
            </a:r>
            <a:r>
              <a:rPr lang="hu-HU" sz="2000" dirty="0">
                <a:latin typeface="Bahnschrift SemiLight" panose="020B0502040204020203" pitchFamily="34" charset="0"/>
              </a:rPr>
              <a:t>a vizsgatevékenység idegen nyelvi része vagy </a:t>
            </a:r>
            <a:r>
              <a:rPr lang="hu-HU" sz="2000" dirty="0" smtClean="0">
                <a:latin typeface="Bahnschrift SemiLight" panose="020B0502040204020203" pitchFamily="34" charset="0"/>
              </a:rPr>
              <a:t>annak egy </a:t>
            </a:r>
            <a:r>
              <a:rPr lang="hu-HU" sz="2000" dirty="0">
                <a:latin typeface="Bahnschrift SemiLight" panose="020B0502040204020203" pitchFamily="34" charset="0"/>
              </a:rPr>
              <a:t>típusa, szintje alól, ha a vizsgázót a szakmai oktatás során </a:t>
            </a:r>
            <a:r>
              <a:rPr lang="hu-HU" sz="2000" dirty="0" smtClean="0">
                <a:latin typeface="Bahnschrift SemiLight" panose="020B0502040204020203" pitchFamily="34" charset="0"/>
              </a:rPr>
              <a:t>is mentesítették </a:t>
            </a:r>
            <a:r>
              <a:rPr lang="hu-HU" sz="2000" dirty="0">
                <a:latin typeface="Bahnschrift SemiLight" panose="020B0502040204020203" pitchFamily="34" charset="0"/>
              </a:rPr>
              <a:t>az idegen nyelv értékelése és minősítése </a:t>
            </a:r>
            <a:r>
              <a:rPr lang="hu-HU" sz="2000" dirty="0" smtClean="0">
                <a:latin typeface="Bahnschrift SemiLight" panose="020B0502040204020203" pitchFamily="34" charset="0"/>
              </a:rPr>
              <a:t>alól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engedélyezheti az interaktív vizsgatevékenység szóban </a:t>
            </a:r>
            <a:r>
              <a:rPr lang="hu-HU" sz="2000" dirty="0" smtClean="0">
                <a:latin typeface="Bahnschrift SemiLight" panose="020B0502040204020203" pitchFamily="34" charset="0"/>
              </a:rPr>
              <a:t>történő vizsgatevékenységgel </a:t>
            </a:r>
            <a:r>
              <a:rPr lang="hu-HU" sz="2000" dirty="0">
                <a:latin typeface="Bahnschrift SemiLight" panose="020B0502040204020203" pitchFamily="34" charset="0"/>
              </a:rPr>
              <a:t>vagy a vizsgatevékenység szóban </a:t>
            </a:r>
            <a:r>
              <a:rPr lang="hu-HU" sz="2000" dirty="0" smtClean="0">
                <a:latin typeface="Bahnschrift SemiLight" panose="020B0502040204020203" pitchFamily="34" charset="0"/>
              </a:rPr>
              <a:t>történő részének </a:t>
            </a:r>
            <a:r>
              <a:rPr lang="hu-HU" sz="2000" dirty="0">
                <a:latin typeface="Bahnschrift SemiLight" panose="020B0502040204020203" pitchFamily="34" charset="0"/>
              </a:rPr>
              <a:t>interaktív vizsgatevékenységgel történő </a:t>
            </a:r>
            <a:r>
              <a:rPr lang="hu-HU" sz="2000" dirty="0" smtClean="0">
                <a:latin typeface="Bahnschrift SemiLight" panose="020B0502040204020203" pitchFamily="34" charset="0"/>
              </a:rPr>
              <a:t>felváltását 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engedélyezheti az adott vizsgatevékenység az arra </a:t>
            </a:r>
            <a:r>
              <a:rPr lang="hu-HU" sz="2000" dirty="0" smtClean="0">
                <a:latin typeface="Bahnschrift SemiLight" panose="020B0502040204020203" pitchFamily="34" charset="0"/>
              </a:rPr>
              <a:t>meghatározott időnél </a:t>
            </a:r>
            <a:r>
              <a:rPr lang="hu-HU" sz="2000" dirty="0">
                <a:latin typeface="Bahnschrift SemiLight" panose="020B0502040204020203" pitchFamily="34" charset="0"/>
              </a:rPr>
              <a:t>hosszabb idő alatt történő teljesítését azzal, hogy </a:t>
            </a:r>
            <a:r>
              <a:rPr lang="hu-HU" sz="2000" dirty="0" smtClean="0">
                <a:latin typeface="Bahnschrift SemiLight" panose="020B0502040204020203" pitchFamily="34" charset="0"/>
              </a:rPr>
              <a:t>a projektfeladat </a:t>
            </a:r>
            <a:r>
              <a:rPr lang="hu-HU" sz="2000" dirty="0">
                <a:latin typeface="Bahnschrift SemiLight" panose="020B0502040204020203" pitchFamily="34" charset="0"/>
              </a:rPr>
              <a:t>esetén a hosszabbítás nem haladhatja meg </a:t>
            </a:r>
            <a:r>
              <a:rPr lang="hu-HU" sz="2000" dirty="0" smtClean="0">
                <a:latin typeface="Bahnschrift SemiLight" panose="020B0502040204020203" pitchFamily="34" charset="0"/>
              </a:rPr>
              <a:t>a projektfeladatra </a:t>
            </a:r>
            <a:r>
              <a:rPr lang="hu-HU" sz="2000" dirty="0">
                <a:latin typeface="Bahnschrift SemiLight" panose="020B0502040204020203" pitchFamily="34" charset="0"/>
              </a:rPr>
              <a:t>előírt időtartam harminc százalékát, kivéve, ha </a:t>
            </a:r>
            <a:r>
              <a:rPr lang="hu-HU" sz="2000" dirty="0" smtClean="0">
                <a:latin typeface="Bahnschrift SemiLight" panose="020B0502040204020203" pitchFamily="34" charset="0"/>
              </a:rPr>
              <a:t>a képzési </a:t>
            </a:r>
            <a:r>
              <a:rPr lang="hu-HU" sz="2000" dirty="0">
                <a:latin typeface="Bahnschrift SemiLight" panose="020B0502040204020203" pitchFamily="34" charset="0"/>
              </a:rPr>
              <a:t>és kimeneti követelmények másként rendelkeznek</a:t>
            </a:r>
            <a:r>
              <a:rPr lang="hu-HU" sz="2000" dirty="0" smtClean="0">
                <a:latin typeface="Bahnschrift SemiLight" panose="020B0502040204020203" pitchFamily="34" charset="0"/>
              </a:rPr>
              <a:t>. (papír alapú vizsga)</a:t>
            </a:r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0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96900" y="609600"/>
            <a:ext cx="1033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vizsgák szabályozó rendeletei: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szakképzésről szóló </a:t>
            </a:r>
            <a:r>
              <a:rPr lang="hu-HU" sz="2000" b="1" dirty="0">
                <a:latin typeface="Bahnschrift SemiLight" panose="020B0502040204020203" pitchFamily="34" charset="0"/>
              </a:rPr>
              <a:t>2019. évi LXXX. törvény </a:t>
            </a:r>
            <a:r>
              <a:rPr lang="hu-HU" sz="2000" dirty="0">
                <a:latin typeface="Bahnschrift SemiLight" panose="020B0502040204020203" pitchFamily="34" charset="0"/>
              </a:rPr>
              <a:t>(a továbbiakban: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.)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2020. január 1-jei hatálybalépése alapvető változásokat hozott </a:t>
            </a:r>
            <a:r>
              <a:rPr lang="hu-HU" sz="2000" dirty="0" smtClean="0">
                <a:latin typeface="Bahnschrift SemiLight" panose="020B0502040204020203" pitchFamily="34" charset="0"/>
              </a:rPr>
              <a:t>a szakképzés </a:t>
            </a:r>
            <a:r>
              <a:rPr lang="hu-HU" sz="2000" dirty="0">
                <a:latin typeface="Bahnschrift SemiLight" panose="020B0502040204020203" pitchFamily="34" charset="0"/>
              </a:rPr>
              <a:t>rendszerében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új rendszer 2020. szeptember 1-jétől kezdett láthatóan működni</a:t>
            </a:r>
            <a:r>
              <a:rPr lang="hu-HU" sz="2000" dirty="0" smtClean="0">
                <a:latin typeface="Bahnschrift SemiLight" panose="020B0502040204020203" pitchFamily="34" charset="0"/>
              </a:rPr>
              <a:t>, jogszabályi </a:t>
            </a:r>
            <a:r>
              <a:rPr lang="hu-HU" sz="2000" dirty="0">
                <a:latin typeface="Bahnschrift SemiLight" panose="020B0502040204020203" pitchFamily="34" charset="0"/>
              </a:rPr>
              <a:t>hátterét az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Mellett, a szakképzésről szóló </a:t>
            </a:r>
            <a:r>
              <a:rPr lang="hu-HU" sz="2000" dirty="0" smtClean="0">
                <a:latin typeface="Bahnschrift SemiLight" panose="020B0502040204020203" pitchFamily="34" charset="0"/>
              </a:rPr>
              <a:t>törvény végrehajtásáról </a:t>
            </a:r>
            <a:r>
              <a:rPr lang="hu-HU" sz="2000" dirty="0">
                <a:latin typeface="Bahnschrift SemiLight" panose="020B0502040204020203" pitchFamily="34" charset="0"/>
              </a:rPr>
              <a:t>szóló </a:t>
            </a:r>
            <a:r>
              <a:rPr lang="hu-HU" sz="2000" b="1" dirty="0">
                <a:latin typeface="Bahnschrift SemiLight" panose="020B0502040204020203" pitchFamily="34" charset="0"/>
              </a:rPr>
              <a:t>12/2020. (II. 7.) Korm. rendelet</a:t>
            </a:r>
            <a:r>
              <a:rPr lang="hu-HU" sz="2000" dirty="0">
                <a:latin typeface="Bahnschrift SemiLight" panose="020B0502040204020203" pitchFamily="34" charset="0"/>
              </a:rPr>
              <a:t> (a továbbiakban</a:t>
            </a:r>
            <a:r>
              <a:rPr lang="hu-HU" sz="2000" dirty="0" smtClean="0">
                <a:latin typeface="Bahnschrift SemiLight" panose="020B0502040204020203" pitchFamily="34" charset="0"/>
              </a:rPr>
              <a:t>: </a:t>
            </a:r>
            <a:r>
              <a:rPr lang="hu-HU" sz="2000" dirty="0" err="1" smtClean="0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.) teszi teljessé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Szakmajegyzékben szereplő szakmák szakmai tartalma </a:t>
            </a:r>
            <a:r>
              <a:rPr lang="hu-HU" sz="2000" b="1" dirty="0">
                <a:latin typeface="Bahnschrift SemiLight" panose="020B0502040204020203" pitchFamily="34" charset="0"/>
              </a:rPr>
              <a:t>képzési </a:t>
            </a:r>
            <a:r>
              <a:rPr lang="hu-HU" sz="2000" b="1" dirty="0" smtClean="0">
                <a:latin typeface="Bahnschrift SemiLight" panose="020B0502040204020203" pitchFamily="34" charset="0"/>
              </a:rPr>
              <a:t>és kimeneti </a:t>
            </a:r>
            <a:r>
              <a:rPr lang="hu-HU" sz="2000" b="1" dirty="0">
                <a:latin typeface="Bahnschrift SemiLight" panose="020B0502040204020203" pitchFamily="34" charset="0"/>
              </a:rPr>
              <a:t>követelmények</a:t>
            </a:r>
            <a:r>
              <a:rPr lang="hu-HU" sz="2000" dirty="0">
                <a:latin typeface="Bahnschrift SemiLight" panose="020B0502040204020203" pitchFamily="34" charset="0"/>
              </a:rPr>
              <a:t>ben kerültek meghatározásra, amelyek </a:t>
            </a:r>
            <a:r>
              <a:rPr lang="hu-HU" sz="2000" dirty="0" smtClean="0">
                <a:latin typeface="Bahnschrift SemiLight" panose="020B0502040204020203" pitchFamily="34" charset="0"/>
              </a:rPr>
              <a:t>nem jogszabályban</a:t>
            </a:r>
            <a:r>
              <a:rPr lang="hu-HU" sz="2000" dirty="0">
                <a:latin typeface="Bahnschrift SemiLight" panose="020B0502040204020203" pitchFamily="34" charset="0"/>
              </a:rPr>
              <a:t>, hanem a szakképzésért felelős miniszter </a:t>
            </a:r>
            <a:r>
              <a:rPr lang="hu-HU" sz="2000" dirty="0" smtClean="0">
                <a:latin typeface="Bahnschrift SemiLight" panose="020B0502040204020203" pitchFamily="34" charset="0"/>
              </a:rPr>
              <a:t>hivatalos kiadványaként</a:t>
            </a:r>
            <a:r>
              <a:rPr lang="hu-HU" sz="2000" dirty="0">
                <a:latin typeface="Bahnschrift SemiLight" panose="020B0502040204020203" pitchFamily="34" charset="0"/>
              </a:rPr>
              <a:t>, az általa vezetett minisztérium honlapján </a:t>
            </a:r>
            <a:r>
              <a:rPr lang="hu-HU" sz="2000" dirty="0" smtClean="0">
                <a:latin typeface="Bahnschrift SemiLight" panose="020B0502040204020203" pitchFamily="34" charset="0"/>
              </a:rPr>
              <a:t>kerülnek közzétételre</a:t>
            </a:r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6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500" y="431800"/>
            <a:ext cx="1046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vizsgázó teljesítményének értékelése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vizsgázó teljesítményét vizsgatevékenységenként, az egyes vizsgatevékenységek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esetén elért/megszerzett pontszámok százalékban és érdemjegyben történő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kifejezésével kell értékelni. Az elérhető pontszámok százalékos teljesítésének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érdemjegyben történő kifejezését is tartalmazza az </a:t>
            </a:r>
            <a:r>
              <a:rPr lang="hu-HU" sz="2000" dirty="0" err="1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 a következők szerint</a:t>
            </a:r>
            <a:r>
              <a:rPr lang="hu-HU" sz="2000" dirty="0" smtClean="0">
                <a:latin typeface="Bahnschrift SemiLight" panose="020B0502040204020203" pitchFamily="34" charset="0"/>
              </a:rPr>
              <a:t>: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79% fölött jeles (5),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• 60 % és 79 % között jó (4),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• 50 % és 59 % között közepes (3),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• 40 % és 49 % között elégséges (2),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• 40 % alatt elégtelen (1</a:t>
            </a:r>
            <a:r>
              <a:rPr lang="hu-HU" sz="2000" dirty="0" smtClean="0">
                <a:latin typeface="Bahnschrift SemiLight" panose="020B0502040204020203" pitchFamily="34" charset="0"/>
              </a:rPr>
              <a:t>)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szakmai vizsga minősítését az egyes vizsgatevékenységek képzési és kimeneti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követelményekben meghatározott értékelési súlyarányának megfelelően kell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kiszámítani</a:t>
            </a:r>
            <a:r>
              <a:rPr lang="hu-HU" sz="2000" dirty="0" smtClean="0">
                <a:latin typeface="Bahnschrift SemiLight" panose="020B0502040204020203" pitchFamily="34" charset="0"/>
              </a:rPr>
              <a:t>. Sikertelen </a:t>
            </a:r>
            <a:r>
              <a:rPr lang="hu-HU" sz="2000" dirty="0">
                <a:latin typeface="Bahnschrift SemiLight" panose="020B0502040204020203" pitchFamily="34" charset="0"/>
              </a:rPr>
              <a:t>a szakmai vizsga, ha bármelyik vizsgatevékenység eredménye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elégtelen.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A szakmai vizsga eredményét az akkreditált vizsgaközpont a szakmai </a:t>
            </a:r>
            <a:r>
              <a:rPr lang="hu-HU" sz="2000" dirty="0" smtClean="0">
                <a:latin typeface="Bahnschrift SemiLight" panose="020B0502040204020203" pitchFamily="34" charset="0"/>
              </a:rPr>
              <a:t>vizsgát követő </a:t>
            </a:r>
            <a:r>
              <a:rPr lang="hu-HU" sz="2000" dirty="0">
                <a:latin typeface="Bahnschrift SemiLight" panose="020B0502040204020203" pitchFamily="34" charset="0"/>
              </a:rPr>
              <a:t>öt napon belül hirdeti ki</a:t>
            </a:r>
          </a:p>
        </p:txBody>
      </p:sp>
    </p:spTree>
    <p:extLst>
      <p:ext uri="{BB962C8B-B14F-4D97-AF65-F5344CB8AC3E}">
        <p14:creationId xmlns:p14="http://schemas.microsoft.com/office/powerpoint/2010/main" val="2986387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46100" y="1104900"/>
            <a:ext cx="10172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Bahnschrift SemiLight" panose="020B0502040204020203" pitchFamily="34" charset="0"/>
              </a:rPr>
              <a:t>Hasznos linkek:</a:t>
            </a:r>
          </a:p>
          <a:p>
            <a:endParaRPr lang="hu-HU" dirty="0"/>
          </a:p>
          <a:p>
            <a:r>
              <a:rPr lang="hu-HU" sz="2000" i="1" dirty="0" smtClean="0">
                <a:latin typeface="Bahnschrift SemiLight" panose="020B0502040204020203" pitchFamily="34" charset="0"/>
              </a:rPr>
              <a:t>Szakmai vizsga vizsgaidőpontok</a:t>
            </a:r>
          </a:p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www.nive.hu/index.php?option=com_content&amp;view=article&amp;id=540&amp;Itemid=101</a:t>
            </a:r>
            <a:endParaRPr lang="hu-HU" dirty="0" smtClean="0"/>
          </a:p>
          <a:p>
            <a:endParaRPr lang="hu-HU" dirty="0" smtClean="0"/>
          </a:p>
          <a:p>
            <a:r>
              <a:rPr lang="hu-HU" sz="2000" i="1" dirty="0" smtClean="0">
                <a:latin typeface="Bahnschrift SemiLight" panose="020B0502040204020203" pitchFamily="34" charset="0"/>
              </a:rPr>
              <a:t>IKK – Képzési és kimeneti követelmények</a:t>
            </a:r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ikk.hu/gyujto/intezmenyek#kepzesi-es-kimeneti-kovetelmenyek-programtantervek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28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3400" y="444500"/>
            <a:ext cx="1089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Változások az eddigiekhez képest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a szakképzés két alapvető intézményeként a szakképző iskolát </a:t>
            </a:r>
            <a:r>
              <a:rPr lang="hu-HU" sz="2000" dirty="0" smtClean="0">
                <a:latin typeface="Bahnschrift SemiLight" panose="020B0502040204020203" pitchFamily="34" charset="0"/>
              </a:rPr>
              <a:t>és a </a:t>
            </a:r>
            <a:r>
              <a:rPr lang="hu-HU" sz="2000" b="1" dirty="0">
                <a:latin typeface="Bahnschrift SemiLight" panose="020B0502040204020203" pitchFamily="34" charset="0"/>
              </a:rPr>
              <a:t>technikumot </a:t>
            </a:r>
            <a:r>
              <a:rPr lang="hu-HU" sz="2000" dirty="0">
                <a:latin typeface="Bahnschrift SemiLight" panose="020B0502040204020203" pitchFamily="34" charset="0"/>
              </a:rPr>
              <a:t>jelöli meg (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16. </a:t>
            </a:r>
            <a:r>
              <a:rPr lang="hu-HU" sz="2000" dirty="0" smtClean="0">
                <a:latin typeface="Bahnschrift SemiLight" panose="020B0502040204020203" pitchFamily="34" charset="0"/>
              </a:rPr>
              <a:t>§).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Megszűnt az Országos Képzési Jegyzék (</a:t>
            </a:r>
            <a:r>
              <a:rPr lang="hu-HU" sz="2000" b="1" dirty="0">
                <a:latin typeface="Bahnschrift SemiLight" panose="020B0502040204020203" pitchFamily="34" charset="0"/>
              </a:rPr>
              <a:t>OKJ</a:t>
            </a:r>
            <a:r>
              <a:rPr lang="hu-HU" sz="2000" dirty="0" smtClean="0">
                <a:latin typeface="Bahnschrift SemiLight" panose="020B0502040204020203" pitchFamily="34" charset="0"/>
              </a:rPr>
              <a:t>)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Kizárólag </a:t>
            </a:r>
            <a:r>
              <a:rPr lang="hu-HU" sz="2000" dirty="0">
                <a:latin typeface="Bahnschrift SemiLight" panose="020B0502040204020203" pitchFamily="34" charset="0"/>
              </a:rPr>
              <a:t>szakképző intézményekben megszerezhető – </a:t>
            </a:r>
            <a:r>
              <a:rPr lang="hu-HU" sz="2000" dirty="0" smtClean="0">
                <a:latin typeface="Bahnschrift SemiLight" panose="020B0502040204020203" pitchFamily="34" charset="0"/>
              </a:rPr>
              <a:t>új megnevezésükkel </a:t>
            </a:r>
            <a:r>
              <a:rPr lang="hu-HU" sz="2000" dirty="0">
                <a:latin typeface="Bahnschrift SemiLight" panose="020B0502040204020203" pitchFamily="34" charset="0"/>
              </a:rPr>
              <a:t>– szakmákat a jogszabályban (az </a:t>
            </a:r>
            <a:r>
              <a:rPr lang="hu-HU" sz="2000" dirty="0" err="1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 </a:t>
            </a:r>
            <a:r>
              <a:rPr lang="hu-HU" sz="2000" dirty="0" smtClean="0">
                <a:latin typeface="Bahnschrift SemiLight" panose="020B0502040204020203" pitchFamily="34" charset="0"/>
              </a:rPr>
              <a:t>mellékletében)kiadott </a:t>
            </a:r>
            <a:r>
              <a:rPr lang="hu-HU" sz="2000" b="1" dirty="0">
                <a:latin typeface="Bahnschrift SemiLight" panose="020B0502040204020203" pitchFamily="34" charset="0"/>
              </a:rPr>
              <a:t>Szakmajegyzék </a:t>
            </a:r>
            <a:r>
              <a:rPr lang="hu-HU" sz="2000" dirty="0">
                <a:latin typeface="Bahnschrift SemiLight" panose="020B0502040204020203" pitchFamily="34" charset="0"/>
              </a:rPr>
              <a:t>tartalmazza (ld.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10. </a:t>
            </a:r>
            <a:r>
              <a:rPr lang="hu-HU" sz="2000" dirty="0" smtClean="0">
                <a:latin typeface="Bahnschrift SemiLight" panose="020B0502040204020203" pitchFamily="34" charset="0"/>
              </a:rPr>
              <a:t>§).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70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23900" y="596900"/>
            <a:ext cx="1069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Szakmajegyzékben szereplő szakmák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technikumokban a képzés </a:t>
            </a:r>
            <a:r>
              <a:rPr lang="hu-HU" sz="2000" dirty="0" smtClean="0">
                <a:latin typeface="Bahnschrift SemiLight" panose="020B0502040204020203" pitchFamily="34" charset="0"/>
              </a:rPr>
              <a:t>jellemzően </a:t>
            </a:r>
            <a:r>
              <a:rPr lang="hu-HU" sz="2000" b="1" dirty="0" smtClean="0">
                <a:latin typeface="Bahnschrift SemiLight" panose="020B0502040204020203" pitchFamily="34" charset="0"/>
              </a:rPr>
              <a:t>5 éves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Képzés </a:t>
            </a:r>
            <a:r>
              <a:rPr lang="hu-HU" sz="2000" dirty="0">
                <a:latin typeface="Bahnschrift SemiLight" panose="020B0502040204020203" pitchFamily="34" charset="0"/>
              </a:rPr>
              <a:t>végén egyszerre érettségi végzettséget és szakmát is ad</a:t>
            </a:r>
          </a:p>
          <a:p>
            <a:r>
              <a:rPr lang="hu-HU" sz="2000" dirty="0">
                <a:latin typeface="Bahnschrift SemiLight" panose="020B0502040204020203" pitchFamily="34" charset="0"/>
              </a:rPr>
              <a:t>[Az érettségi vizsga egyes vizsgatárgyai az utolsó évet megelőző tanévben előrehozott érettségi vizsgaként </a:t>
            </a:r>
            <a:r>
              <a:rPr lang="hu-HU" sz="2000" dirty="0" smtClean="0">
                <a:latin typeface="Bahnschrift SemiLight" panose="020B0502040204020203" pitchFamily="34" charset="0"/>
              </a:rPr>
              <a:t>teljesíthetők (ld</a:t>
            </a:r>
            <a:r>
              <a:rPr lang="hu-HU" sz="2000" dirty="0">
                <a:latin typeface="Bahnschrift SemiLight" panose="020B0502040204020203" pitchFamily="34" charset="0"/>
              </a:rPr>
              <a:t>. </a:t>
            </a:r>
            <a:r>
              <a:rPr lang="hu-HU" sz="2000" dirty="0" err="1">
                <a:latin typeface="Bahnschrift SemiLight" panose="020B0502040204020203" pitchFamily="34" charset="0"/>
              </a:rPr>
              <a:t>Szkr</a:t>
            </a:r>
            <a:r>
              <a:rPr lang="hu-HU" sz="2000" dirty="0">
                <a:latin typeface="Bahnschrift SemiLight" panose="020B0502040204020203" pitchFamily="34" charset="0"/>
              </a:rPr>
              <a:t>. 258. §), a szakmai vizsga eredménye pedig emelt szintű érettségi vizsgatárgynak számít (ld.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92. </a:t>
            </a:r>
            <a:r>
              <a:rPr lang="hu-HU" sz="2000" dirty="0" smtClean="0">
                <a:latin typeface="Bahnschrift SemiLight" panose="020B0502040204020203" pitchFamily="34" charset="0"/>
              </a:rPr>
              <a:t>§).]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 smtClean="0">
                <a:latin typeface="Bahnschrift SemiLight" panose="020B0502040204020203" pitchFamily="34" charset="0"/>
              </a:rPr>
              <a:t>A </a:t>
            </a:r>
            <a:r>
              <a:rPr lang="hu-HU" sz="2000" dirty="0">
                <a:latin typeface="Bahnschrift SemiLight" panose="020B0502040204020203" pitchFamily="34" charset="0"/>
              </a:rPr>
              <a:t>technikumokban szintén be lehet kapcsolódni a képzésbe érettségi végzettség </a:t>
            </a:r>
            <a:r>
              <a:rPr lang="hu-HU" sz="2000" dirty="0" smtClean="0">
                <a:latin typeface="Bahnschrift SemiLight" panose="020B0502040204020203" pitchFamily="34" charset="0"/>
              </a:rPr>
              <a:t>birtokában, ekkor </a:t>
            </a:r>
            <a:r>
              <a:rPr lang="hu-HU" sz="2000" dirty="0">
                <a:latin typeface="Bahnschrift SemiLight" panose="020B0502040204020203" pitchFamily="34" charset="0"/>
              </a:rPr>
              <a:t>a képzés szintén csak szakmai tartalommal bír és 2 éves</a:t>
            </a:r>
          </a:p>
        </p:txBody>
      </p:sp>
    </p:spTree>
    <p:extLst>
      <p:ext uri="{BB962C8B-B14F-4D97-AF65-F5344CB8AC3E}">
        <p14:creationId xmlns:p14="http://schemas.microsoft.com/office/powerpoint/2010/main" val="1107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8000" y="177800"/>
            <a:ext cx="112903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u="sng" dirty="0" smtClean="0">
                <a:latin typeface="Bahnschrift SemiLight" panose="020B0502040204020203" pitchFamily="34" charset="0"/>
              </a:rPr>
              <a:t>Ágazati alapoktatás</a:t>
            </a:r>
          </a:p>
          <a:p>
            <a:endParaRPr lang="hu-HU" dirty="0">
              <a:latin typeface="Bahnschrift SemiLight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 szakmai oktatás két szakaszra, ágazati alapoktatásra és ezt követő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szakirányú oktatásra tagolódik (ld. </a:t>
            </a:r>
            <a:r>
              <a:rPr lang="hu-HU" dirty="0" err="1">
                <a:latin typeface="Bahnschrift SemiLight" panose="020B0502040204020203" pitchFamily="34" charset="0"/>
              </a:rPr>
              <a:t>Szkt</a:t>
            </a:r>
            <a:r>
              <a:rPr lang="hu-HU" dirty="0">
                <a:latin typeface="Bahnschrift SemiLight" panose="020B0502040204020203" pitchFamily="34" charset="0"/>
              </a:rPr>
              <a:t>. 74-75. §)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 két oktatási szakaszt az ágazati alapvizsga választja el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Az ágazati alapoktatás magában foglalja az adott ágazat (az </a:t>
            </a:r>
            <a:r>
              <a:rPr lang="hu-HU" dirty="0" smtClean="0">
                <a:latin typeface="Bahnschrift SemiLight" panose="020B0502040204020203" pitchFamily="34" charset="0"/>
              </a:rPr>
              <a:t>ágazatok megjelölése </a:t>
            </a:r>
            <a:r>
              <a:rPr lang="hu-HU" dirty="0">
                <a:latin typeface="Bahnschrift SemiLight" panose="020B0502040204020203" pitchFamily="34" charset="0"/>
              </a:rPr>
              <a:t>a Szakmajegyzékben található) közös szakmai tartalmait </a:t>
            </a:r>
            <a:r>
              <a:rPr lang="hu-HU" dirty="0" smtClean="0">
                <a:latin typeface="Bahnschrift SemiLight" panose="020B0502040204020203" pitchFamily="34" charset="0"/>
              </a:rPr>
              <a:t>a képzési </a:t>
            </a:r>
            <a:r>
              <a:rPr lang="hu-HU" dirty="0">
                <a:latin typeface="Bahnschrift SemiLight" panose="020B0502040204020203" pitchFamily="34" charset="0"/>
              </a:rPr>
              <a:t>és kimeneti </a:t>
            </a:r>
            <a:r>
              <a:rPr lang="hu-HU" dirty="0" smtClean="0">
                <a:latin typeface="Bahnschrift SemiLight" panose="020B0502040204020203" pitchFamily="34" charset="0"/>
              </a:rPr>
              <a:t>követelményekben </a:t>
            </a:r>
            <a:r>
              <a:rPr lang="hu-HU" dirty="0">
                <a:latin typeface="Bahnschrift SemiLight" panose="020B0502040204020203" pitchFamily="34" charset="0"/>
              </a:rPr>
              <a:t>meghatározottak szerint.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Az ágazati alapoktatást minden esetben és kizárólag </a:t>
            </a:r>
            <a:r>
              <a:rPr lang="hu-HU" dirty="0" smtClean="0">
                <a:latin typeface="Bahnschrift SemiLight" panose="020B0502040204020203" pitchFamily="34" charset="0"/>
              </a:rPr>
              <a:t>szakképző intézményben </a:t>
            </a:r>
            <a:r>
              <a:rPr lang="hu-HU" dirty="0">
                <a:latin typeface="Bahnschrift SemiLight" panose="020B0502040204020203" pitchFamily="34" charset="0"/>
              </a:rPr>
              <a:t>kell megszervezni.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Az ágazati alapoktatás ágazati alapvizsgával zárul</a:t>
            </a:r>
            <a:r>
              <a:rPr lang="hu-HU" dirty="0" smtClean="0">
                <a:latin typeface="Bahnschrift SemiLight" panose="020B0502040204020203" pitchFamily="34" charset="0"/>
              </a:rPr>
              <a:t>. (</a:t>
            </a:r>
            <a:r>
              <a:rPr lang="hu-HU" dirty="0">
                <a:latin typeface="Bahnschrift SemiLight" panose="020B0502040204020203" pitchFamily="34" charset="0"/>
              </a:rPr>
              <a:t>A tanuló a sikeres ágazati alapvizsga birtokában léphet tovább a </a:t>
            </a:r>
            <a:r>
              <a:rPr lang="hu-HU" dirty="0" smtClean="0">
                <a:latin typeface="Bahnschrift SemiLight" panose="020B0502040204020203" pitchFamily="34" charset="0"/>
              </a:rPr>
              <a:t>szakirányú oktatásba</a:t>
            </a:r>
            <a:r>
              <a:rPr lang="hu-HU" dirty="0">
                <a:latin typeface="Bahnschrift SemiLight" panose="020B0502040204020203" pitchFamily="34" charset="0"/>
              </a:rPr>
              <a:t>, vehet részt a duális képzésben, köthet szakképzési munkaszerződést.)</a:t>
            </a:r>
          </a:p>
          <a:p>
            <a:pPr>
              <a:lnSpc>
                <a:spcPct val="150000"/>
              </a:lnSpc>
            </a:pPr>
            <a:r>
              <a:rPr lang="hu-HU" dirty="0">
                <a:latin typeface="Bahnschrift SemiLight" panose="020B0502040204020203" pitchFamily="34" charset="0"/>
              </a:rPr>
              <a:t>• A szakképző iskolában az ágazati alapoktatás a 9. évfolyamon, </a:t>
            </a:r>
            <a:r>
              <a:rPr lang="hu-HU" dirty="0" smtClean="0">
                <a:latin typeface="Bahnschrift SemiLight" panose="020B0502040204020203" pitchFamily="34" charset="0"/>
              </a:rPr>
              <a:t>a technikumban </a:t>
            </a:r>
            <a:r>
              <a:rPr lang="hu-HU" dirty="0">
                <a:latin typeface="Bahnschrift SemiLight" panose="020B0502040204020203" pitchFamily="34" charset="0"/>
              </a:rPr>
              <a:t>a 9. és a 10. évfolyamon zajlik. Ha a képzés </a:t>
            </a:r>
            <a:r>
              <a:rPr lang="hu-HU" dirty="0" smtClean="0">
                <a:latin typeface="Bahnschrift SemiLight" panose="020B0502040204020203" pitchFamily="34" charset="0"/>
              </a:rPr>
              <a:t>közismereti tartalom </a:t>
            </a:r>
            <a:r>
              <a:rPr lang="hu-HU" dirty="0">
                <a:latin typeface="Bahnschrift SemiLight" panose="020B0502040204020203" pitchFamily="34" charset="0"/>
              </a:rPr>
              <a:t>nélküli, érettségi végzettséggel kizárólag szakmai </a:t>
            </a:r>
            <a:r>
              <a:rPr lang="hu-HU" dirty="0" smtClean="0">
                <a:latin typeface="Bahnschrift SemiLight" panose="020B0502040204020203" pitchFamily="34" charset="0"/>
              </a:rPr>
              <a:t>vizsgára történő </a:t>
            </a:r>
            <a:r>
              <a:rPr lang="hu-HU" dirty="0">
                <a:latin typeface="Bahnschrift SemiLight" panose="020B0502040204020203" pitchFamily="34" charset="0"/>
              </a:rPr>
              <a:t>felkészítés, akkor a szakmai oktatás első félévében kerül sor </a:t>
            </a:r>
            <a:r>
              <a:rPr lang="hu-HU" dirty="0" smtClean="0">
                <a:latin typeface="Bahnschrift SemiLight" panose="020B0502040204020203" pitchFamily="34" charset="0"/>
              </a:rPr>
              <a:t>az ágazati </a:t>
            </a:r>
            <a:r>
              <a:rPr lang="hu-HU" dirty="0">
                <a:latin typeface="Bahnschrift SemiLight" panose="020B0502040204020203" pitchFamily="34" charset="0"/>
              </a:rPr>
              <a:t>alapoktatásra és ezt követően az ágazati alapvizsgára. (Ld. </a:t>
            </a:r>
            <a:r>
              <a:rPr lang="hu-HU" dirty="0" err="1">
                <a:latin typeface="Bahnschrift SemiLight" panose="020B0502040204020203" pitchFamily="34" charset="0"/>
              </a:rPr>
              <a:t>Szkr</a:t>
            </a:r>
            <a:r>
              <a:rPr lang="hu-HU" dirty="0">
                <a:latin typeface="Bahnschrift SemiLight" panose="020B0502040204020203" pitchFamily="34" charset="0"/>
              </a:rPr>
              <a:t>. 222</a:t>
            </a:r>
            <a:r>
              <a:rPr lang="hu-HU" dirty="0" smtClean="0">
                <a:latin typeface="Bahnschrift SemiLight" panose="020B0502040204020203" pitchFamily="34" charset="0"/>
              </a:rPr>
              <a:t>. §)</a:t>
            </a:r>
            <a:endParaRPr lang="hu-HU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89000" y="1130300"/>
            <a:ext cx="10744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Szakirányú oktatás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szakirányú oktatáskeretében a tanuló elsajátítja a szakma </a:t>
            </a:r>
            <a:r>
              <a:rPr lang="hu-HU" sz="2000" dirty="0" smtClean="0">
                <a:latin typeface="Bahnschrift SemiLight" panose="020B0502040204020203" pitchFamily="34" charset="0"/>
              </a:rPr>
              <a:t>keretében ellátandó </a:t>
            </a:r>
            <a:r>
              <a:rPr lang="hu-HU" sz="2000" dirty="0">
                <a:latin typeface="Bahnschrift SemiLight" panose="020B0502040204020203" pitchFamily="34" charset="0"/>
              </a:rPr>
              <a:t>munkatevékenységekhez szükséges ismereteket </a:t>
            </a:r>
            <a:r>
              <a:rPr lang="hu-HU" sz="2000" dirty="0" smtClean="0">
                <a:latin typeface="Bahnschrift SemiLight" panose="020B0502040204020203" pitchFamily="34" charset="0"/>
              </a:rPr>
              <a:t>és készségeket</a:t>
            </a:r>
            <a:r>
              <a:rPr lang="hu-HU" sz="2000" dirty="0">
                <a:latin typeface="Bahnschrift SemiLight" panose="020B0502040204020203" pitchFamily="34" charset="0"/>
              </a:rPr>
              <a:t>, képessé válik azok gyakorlatban történő alkalmazására, </a:t>
            </a:r>
            <a:r>
              <a:rPr lang="hu-HU" sz="2000" dirty="0" smtClean="0">
                <a:latin typeface="Bahnschrift SemiLight" panose="020B0502040204020203" pitchFamily="34" charset="0"/>
              </a:rPr>
              <a:t>és </a:t>
            </a:r>
            <a:r>
              <a:rPr lang="hu-HU" sz="2000" dirty="0" err="1" smtClean="0">
                <a:latin typeface="Bahnschrift SemiLight" panose="020B0502040204020203" pitchFamily="34" charset="0"/>
              </a:rPr>
              <a:t>mindezek</a:t>
            </a:r>
            <a:r>
              <a:rPr lang="hu-HU" sz="2000" dirty="0" smtClean="0">
                <a:latin typeface="Bahnschrift SemiLight" panose="020B0502040204020203" pitchFamily="34" charset="0"/>
              </a:rPr>
              <a:t> </a:t>
            </a:r>
            <a:r>
              <a:rPr lang="hu-HU" sz="2000" dirty="0">
                <a:latin typeface="Bahnschrift SemiLight" panose="020B0502040204020203" pitchFamily="34" charset="0"/>
              </a:rPr>
              <a:t>eredményeképpen megfelelően felkészülhet a </a:t>
            </a:r>
            <a:r>
              <a:rPr lang="hu-HU" sz="2000" dirty="0" smtClean="0">
                <a:latin typeface="Bahnschrift SemiLight" panose="020B0502040204020203" pitchFamily="34" charset="0"/>
              </a:rPr>
              <a:t>szakmai vizsgára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szakirányú oktatás – technikumban a harmadik esztendőtől (11</a:t>
            </a:r>
            <a:r>
              <a:rPr lang="hu-HU" sz="2000" dirty="0" smtClean="0">
                <a:latin typeface="Bahnschrift SemiLight" panose="020B0502040204020203" pitchFamily="34" charset="0"/>
              </a:rPr>
              <a:t>. évfolyam</a:t>
            </a:r>
            <a:r>
              <a:rPr lang="hu-HU" sz="2000" dirty="0">
                <a:latin typeface="Bahnschrift SemiLight" panose="020B0502040204020203" pitchFamily="34" charset="0"/>
              </a:rPr>
              <a:t>), szakképző iskolában a második évtől (10. évfolyam) – </a:t>
            </a:r>
            <a:r>
              <a:rPr lang="hu-HU" sz="2000" dirty="0" smtClean="0">
                <a:latin typeface="Bahnschrift SemiLight" panose="020B0502040204020203" pitchFamily="34" charset="0"/>
              </a:rPr>
              <a:t>már nem </a:t>
            </a:r>
            <a:r>
              <a:rPr lang="hu-HU" sz="2000" dirty="0">
                <a:latin typeface="Bahnschrift SemiLight" panose="020B0502040204020203" pitchFamily="34" charset="0"/>
              </a:rPr>
              <a:t>kizárólag csak a szakképző intézményben, hanem ún. </a:t>
            </a:r>
            <a:r>
              <a:rPr lang="hu-HU" sz="2000" dirty="0" smtClean="0">
                <a:latin typeface="Bahnschrift SemiLight" panose="020B0502040204020203" pitchFamily="34" charset="0"/>
              </a:rPr>
              <a:t>szakképzési munkaszerződéssel </a:t>
            </a:r>
            <a:r>
              <a:rPr lang="hu-HU" sz="2000" dirty="0">
                <a:latin typeface="Bahnschrift SemiLight" panose="020B0502040204020203" pitchFamily="34" charset="0"/>
              </a:rPr>
              <a:t>duális képzőhelyen is folyhat. (</a:t>
            </a:r>
            <a:r>
              <a:rPr lang="hu-HU" sz="2000" dirty="0" smtClean="0">
                <a:latin typeface="Bahnschrift SemiLight" panose="020B0502040204020203" pitchFamily="34" charset="0"/>
              </a:rPr>
              <a:t>Pontosabban szakképző </a:t>
            </a:r>
            <a:r>
              <a:rPr lang="hu-HU" sz="2000" dirty="0">
                <a:latin typeface="Bahnschrift SemiLight" panose="020B0502040204020203" pitchFamily="34" charset="0"/>
              </a:rPr>
              <a:t>intézményben a szakirányú oktatás akkor teljesíthető, </a:t>
            </a:r>
            <a:r>
              <a:rPr lang="hu-HU" sz="2000" dirty="0" smtClean="0">
                <a:latin typeface="Bahnschrift SemiLight" panose="020B0502040204020203" pitchFamily="34" charset="0"/>
              </a:rPr>
              <a:t>ha nincs </a:t>
            </a:r>
            <a:r>
              <a:rPr lang="hu-HU" sz="2000" dirty="0">
                <a:latin typeface="Bahnschrift SemiLight" panose="020B0502040204020203" pitchFamily="34" charset="0"/>
              </a:rPr>
              <a:t>olyan duális képzőhely, amely a tanulót fogadni tudná.)</a:t>
            </a:r>
          </a:p>
        </p:txBody>
      </p:sp>
    </p:spTree>
    <p:extLst>
      <p:ext uri="{BB962C8B-B14F-4D97-AF65-F5344CB8AC3E}">
        <p14:creationId xmlns:p14="http://schemas.microsoft.com/office/powerpoint/2010/main" val="22206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30200" y="431800"/>
            <a:ext cx="102489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Szakirányú oktatás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</a:t>
            </a:r>
            <a:r>
              <a:rPr lang="hu-HU" sz="2000" dirty="0" smtClean="0">
                <a:latin typeface="Bahnschrift SemiLight" panose="020B0502040204020203" pitchFamily="34" charset="0"/>
              </a:rPr>
              <a:t>z </a:t>
            </a:r>
            <a:r>
              <a:rPr lang="hu-HU" sz="2000" dirty="0">
                <a:latin typeface="Bahnschrift SemiLight" panose="020B0502040204020203" pitchFamily="34" charset="0"/>
              </a:rPr>
              <a:t>új képzési struktúra megteremti </a:t>
            </a:r>
            <a:r>
              <a:rPr lang="hu-HU" sz="2000" dirty="0" smtClean="0">
                <a:latin typeface="Bahnschrift SemiLight" panose="020B0502040204020203" pitchFamily="34" charset="0"/>
              </a:rPr>
              <a:t>a lehetőségét </a:t>
            </a:r>
            <a:r>
              <a:rPr lang="hu-HU" sz="2000" dirty="0">
                <a:latin typeface="Bahnschrift SemiLight" panose="020B0502040204020203" pitchFamily="34" charset="0"/>
              </a:rPr>
              <a:t>a tömbösített képzésnek, elősegítve azt, hogy a </a:t>
            </a:r>
            <a:r>
              <a:rPr lang="hu-HU" sz="2000" dirty="0" smtClean="0">
                <a:latin typeface="Bahnschrift SemiLight" panose="020B0502040204020203" pitchFamily="34" charset="0"/>
              </a:rPr>
              <a:t>tanuló hosszabb</a:t>
            </a:r>
            <a:r>
              <a:rPr lang="hu-HU" sz="2000" dirty="0">
                <a:latin typeface="Bahnschrift SemiLight" panose="020B0502040204020203" pitchFamily="34" charset="0"/>
              </a:rPr>
              <a:t>, összefüggő tanulási időt töltsön </a:t>
            </a:r>
            <a:r>
              <a:rPr lang="hu-HU" sz="2000" dirty="0" smtClean="0">
                <a:latin typeface="Bahnschrift SemiLight" panose="020B0502040204020203" pitchFamily="34" charset="0"/>
              </a:rPr>
              <a:t>valós munkakörnyezetben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pt-BR" sz="2000" dirty="0">
                <a:latin typeface="Bahnschrift SemiLight" panose="020B0502040204020203" pitchFamily="34" charset="0"/>
              </a:rPr>
              <a:t>A munkabér mértéke a minimálbér 60–100%-a </a:t>
            </a:r>
            <a:r>
              <a:rPr lang="pt-BR" sz="2000" dirty="0" smtClean="0">
                <a:latin typeface="Bahnschrift SemiLight" panose="020B0502040204020203" pitchFamily="34" charset="0"/>
              </a:rPr>
              <a:t>lehet</a:t>
            </a:r>
            <a:r>
              <a:rPr lang="hu-HU" sz="2000" dirty="0" smtClean="0">
                <a:latin typeface="Bahnschrift SemiLight" panose="020B0502040204020203" pitchFamily="34" charset="0"/>
              </a:rPr>
              <a:t> (a duális képzésben részt vevők juttatása)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egyszeri pályakezdési juttatás az első szakma </a:t>
            </a:r>
            <a:r>
              <a:rPr lang="hu-HU" sz="2000" dirty="0" smtClean="0">
                <a:latin typeface="Bahnschrift SemiLight" panose="020B0502040204020203" pitchFamily="34" charset="0"/>
              </a:rPr>
              <a:t>megszerzéséhez kapcsolódik</a:t>
            </a:r>
            <a:r>
              <a:rPr lang="hu-HU" sz="2000" dirty="0">
                <a:latin typeface="Bahnschrift SemiLight" panose="020B0502040204020203" pitchFamily="34" charset="0"/>
              </a:rPr>
              <a:t>, mértéke a vizsga eredménytől függően a minimálbér </a:t>
            </a:r>
            <a:r>
              <a:rPr lang="hu-HU" sz="2000" dirty="0" smtClean="0">
                <a:latin typeface="Bahnschrift SemiLight" panose="020B0502040204020203" pitchFamily="34" charset="0"/>
              </a:rPr>
              <a:t>80-180</a:t>
            </a:r>
            <a:r>
              <a:rPr lang="hu-HU" sz="2000" dirty="0">
                <a:latin typeface="Bahnschrift SemiLight" panose="020B0502040204020203" pitchFamily="34" charset="0"/>
              </a:rPr>
              <a:t>%-a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12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5500" y="1016000"/>
            <a:ext cx="10160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vizsgák új rendszere</a:t>
            </a:r>
          </a:p>
          <a:p>
            <a:endParaRPr lang="hu-HU" sz="2000" dirty="0" smtClean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új szakképzési rendszer szakmai vizsgájának meghatározása: „</a:t>
            </a:r>
            <a:r>
              <a:rPr lang="hu-HU" sz="2000" dirty="0" smtClean="0">
                <a:latin typeface="Bahnschrift SemiLight" panose="020B0502040204020203" pitchFamily="34" charset="0"/>
              </a:rPr>
              <a:t>állami vizsga</a:t>
            </a:r>
            <a:r>
              <a:rPr lang="hu-HU" sz="2000" dirty="0">
                <a:latin typeface="Bahnschrift SemiLight" panose="020B0502040204020203" pitchFamily="34" charset="0"/>
              </a:rPr>
              <a:t>, amely a szakirányú oktatás során megtanult, a képzési </a:t>
            </a:r>
            <a:r>
              <a:rPr lang="hu-HU" sz="2000" dirty="0" smtClean="0">
                <a:latin typeface="Bahnschrift SemiLight" panose="020B0502040204020203" pitchFamily="34" charset="0"/>
              </a:rPr>
              <a:t>és kimeneti követelményekben </a:t>
            </a:r>
            <a:r>
              <a:rPr lang="hu-HU" sz="2000" dirty="0">
                <a:latin typeface="Bahnschrift SemiLight" panose="020B0502040204020203" pitchFamily="34" charset="0"/>
              </a:rPr>
              <a:t>az adott szakmára speciálisan előírt </a:t>
            </a:r>
            <a:r>
              <a:rPr lang="hu-HU" sz="2000" dirty="0" smtClean="0">
                <a:latin typeface="Bahnschrift SemiLight" panose="020B0502040204020203" pitchFamily="34" charset="0"/>
              </a:rPr>
              <a:t>szakmai ismeretek </a:t>
            </a:r>
            <a:r>
              <a:rPr lang="hu-HU" sz="2000" dirty="0">
                <a:latin typeface="Bahnschrift SemiLight" panose="020B0502040204020203" pitchFamily="34" charset="0"/>
              </a:rPr>
              <a:t>elsajátítását országosan egységes eljárás keretében méri</a:t>
            </a:r>
            <a:r>
              <a:rPr lang="hu-HU" sz="2000" dirty="0" smtClean="0">
                <a:latin typeface="Bahnschrift SemiLight" panose="020B0502040204020203" pitchFamily="34" charset="0"/>
              </a:rPr>
              <a:t>”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szakmai vizsga vizsgabizottsága 3 tagú, </a:t>
            </a:r>
            <a:r>
              <a:rPr lang="hu-HU" sz="2000" dirty="0" smtClean="0">
                <a:latin typeface="Bahnschrift SemiLight" panose="020B0502040204020203" pitchFamily="34" charset="0"/>
              </a:rPr>
              <a:t>akiknek az </a:t>
            </a:r>
            <a:r>
              <a:rPr lang="hu-HU" sz="2000" dirty="0">
                <a:latin typeface="Bahnschrift SemiLight" panose="020B0502040204020203" pitchFamily="34" charset="0"/>
              </a:rPr>
              <a:t>akkreditált vizsgaközpont </a:t>
            </a:r>
            <a:r>
              <a:rPr lang="hu-HU" sz="2000" dirty="0" smtClean="0">
                <a:latin typeface="Bahnschrift SemiLight" panose="020B0502040204020203" pitchFamily="34" charset="0"/>
              </a:rPr>
              <a:t>ad megbízást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Az </a:t>
            </a:r>
            <a:r>
              <a:rPr lang="hu-HU" sz="2000" dirty="0" err="1">
                <a:latin typeface="Bahnschrift SemiLight" panose="020B0502040204020203" pitchFamily="34" charset="0"/>
              </a:rPr>
              <a:t>Szkt</a:t>
            </a:r>
            <a:r>
              <a:rPr lang="hu-HU" sz="2000" dirty="0">
                <a:latin typeface="Bahnschrift SemiLight" panose="020B0502040204020203" pitchFamily="34" charset="0"/>
              </a:rPr>
              <a:t>. 125. § (9) bekezdése alapján a szakképző intézmények </a:t>
            </a:r>
            <a:r>
              <a:rPr lang="hu-HU" sz="2000" dirty="0" smtClean="0">
                <a:latin typeface="Bahnschrift SemiLight" panose="020B0502040204020203" pitchFamily="34" charset="0"/>
              </a:rPr>
              <a:t>2025 végéig </a:t>
            </a:r>
            <a:r>
              <a:rPr lang="hu-HU" sz="2000" dirty="0">
                <a:latin typeface="Bahnschrift SemiLight" panose="020B0502040204020203" pitchFamily="34" charset="0"/>
              </a:rPr>
              <a:t>átmeneti jelleggel megkapták a szakmai </a:t>
            </a:r>
            <a:r>
              <a:rPr lang="hu-HU" sz="2000" dirty="0" smtClean="0">
                <a:latin typeface="Bahnschrift SemiLight" panose="020B0502040204020203" pitchFamily="34" charset="0"/>
              </a:rPr>
              <a:t>vizsgáztatás lehetőséget</a:t>
            </a:r>
            <a:r>
              <a:rPr lang="hu-HU" sz="2000" dirty="0">
                <a:latin typeface="Bahnschrift SemiLight" panose="020B0502040204020203" pitchFamily="34" charset="0"/>
              </a:rPr>
              <a:t>, azonban ezen időpont után szakmai vizsgát már ők </a:t>
            </a:r>
            <a:r>
              <a:rPr lang="hu-HU" sz="2000" dirty="0" smtClean="0">
                <a:latin typeface="Bahnschrift SemiLight" panose="020B0502040204020203" pitchFamily="34" charset="0"/>
              </a:rPr>
              <a:t>sem szervezhetnek</a:t>
            </a:r>
            <a:r>
              <a:rPr lang="hu-HU" sz="2000" dirty="0">
                <a:latin typeface="Bahnschrift SemiLight" panose="020B0502040204020203" pitchFamily="34" charset="0"/>
              </a:rPr>
              <a:t>, csak ha időközben akkreditált vizsgaközponttá </a:t>
            </a:r>
            <a:r>
              <a:rPr lang="hu-HU" sz="2000" dirty="0" smtClean="0">
                <a:latin typeface="Bahnschrift SemiLight" panose="020B0502040204020203" pitchFamily="34" charset="0"/>
              </a:rPr>
              <a:t>válnak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3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49300" y="1282700"/>
            <a:ext cx="105537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 smtClean="0">
                <a:latin typeface="Bahnschrift SemiLight" panose="020B0502040204020203" pitchFamily="34" charset="0"/>
              </a:rPr>
              <a:t>A szakmai vizsga előkészítése, megszervezése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A szakmai vizsgákat – figyelemmel a szakmák szakképző </a:t>
            </a:r>
            <a:r>
              <a:rPr lang="hu-HU" sz="2000" dirty="0" smtClean="0">
                <a:latin typeface="Bahnschrift SemiLight" panose="020B0502040204020203" pitchFamily="34" charset="0"/>
              </a:rPr>
              <a:t>intézményben történő </a:t>
            </a:r>
            <a:r>
              <a:rPr lang="hu-HU" sz="2000" dirty="0" err="1">
                <a:latin typeface="Bahnschrift SemiLight" panose="020B0502040204020203" pitchFamily="34" charset="0"/>
              </a:rPr>
              <a:t>megszerezhetőségére</a:t>
            </a:r>
            <a:r>
              <a:rPr lang="hu-HU" sz="2000" dirty="0">
                <a:latin typeface="Bahnschrift SemiLight" panose="020B0502040204020203" pitchFamily="34" charset="0"/>
              </a:rPr>
              <a:t> – az iskolai rendszerű oktatás, a </a:t>
            </a:r>
            <a:r>
              <a:rPr lang="hu-HU" sz="2000" dirty="0" smtClean="0">
                <a:latin typeface="Bahnschrift SemiLight" panose="020B0502040204020203" pitchFamily="34" charset="0"/>
              </a:rPr>
              <a:t>tanév rendjéhez </a:t>
            </a:r>
            <a:r>
              <a:rPr lang="hu-HU" sz="2000" dirty="0">
                <a:latin typeface="Bahnschrift SemiLight" panose="020B0502040204020203" pitchFamily="34" charset="0"/>
              </a:rPr>
              <a:t>igazodóan, a korábban megszokott </a:t>
            </a:r>
            <a:r>
              <a:rPr lang="hu-HU" sz="2000" dirty="0" smtClean="0">
                <a:latin typeface="Bahnschrift SemiLight" panose="020B0502040204020203" pitchFamily="34" charset="0"/>
              </a:rPr>
              <a:t>vizsgaidőszakokban (</a:t>
            </a:r>
            <a:r>
              <a:rPr lang="hu-HU" sz="2000" dirty="0">
                <a:latin typeface="Bahnschrift SemiLight" panose="020B0502040204020203" pitchFamily="34" charset="0"/>
              </a:rPr>
              <a:t>február-március, május-június és október-november hónapban) </a:t>
            </a:r>
            <a:r>
              <a:rPr lang="hu-HU" sz="2000" dirty="0" smtClean="0">
                <a:latin typeface="Bahnschrift SemiLight" panose="020B0502040204020203" pitchFamily="34" charset="0"/>
              </a:rPr>
              <a:t>lehet megszervezni</a:t>
            </a:r>
            <a:r>
              <a:rPr lang="hu-HU" sz="2000" dirty="0">
                <a:latin typeface="Bahnschrift SemiLight" panose="020B0502040204020203" pitchFamily="34" charset="0"/>
              </a:rPr>
              <a:t>, lebonyolítani</a:t>
            </a:r>
            <a:r>
              <a:rPr lang="hu-HU" sz="2000" dirty="0" smtClean="0">
                <a:latin typeface="Bahnschrift SemiLight" panose="020B0502040204020203" pitchFamily="34" charset="0"/>
              </a:rPr>
              <a:t>.</a:t>
            </a: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endParaRPr lang="hu-HU" sz="2000" dirty="0">
              <a:latin typeface="Bahnschrift SemiLight" panose="020B0502040204020203" pitchFamily="34" charset="0"/>
            </a:endParaRPr>
          </a:p>
          <a:p>
            <a:r>
              <a:rPr lang="hu-HU" sz="2000" dirty="0">
                <a:latin typeface="Bahnschrift SemiLight" panose="020B0502040204020203" pitchFamily="34" charset="0"/>
              </a:rPr>
              <a:t>• Az akkreditált vizsgaközpont a vizsgaidőszakon belül részben saját </a:t>
            </a:r>
            <a:r>
              <a:rPr lang="hu-HU" sz="2000" dirty="0" smtClean="0">
                <a:latin typeface="Bahnschrift SemiLight" panose="020B0502040204020203" pitchFamily="34" charset="0"/>
              </a:rPr>
              <a:t>maga határozza </a:t>
            </a:r>
            <a:r>
              <a:rPr lang="hu-HU" sz="2000" dirty="0">
                <a:latin typeface="Bahnschrift SemiLight" panose="020B0502040204020203" pitchFamily="34" charset="0"/>
              </a:rPr>
              <a:t>meg a vizsga vizsgatevékenységek időpontjait, </a:t>
            </a:r>
            <a:r>
              <a:rPr lang="hu-HU" sz="2000" dirty="0" smtClean="0">
                <a:latin typeface="Bahnschrift SemiLight" panose="020B0502040204020203" pitchFamily="34" charset="0"/>
              </a:rPr>
              <a:t>részben igazodik </a:t>
            </a:r>
            <a:r>
              <a:rPr lang="hu-HU" sz="2000" dirty="0">
                <a:latin typeface="Bahnschrift SemiLight" panose="020B0502040204020203" pitchFamily="34" charset="0"/>
              </a:rPr>
              <a:t>a szakképzésért felelős miniszter által jóváhagyott </a:t>
            </a:r>
            <a:r>
              <a:rPr lang="hu-HU" sz="2000" dirty="0" smtClean="0">
                <a:latin typeface="Bahnschrift SemiLight" panose="020B0502040204020203" pitchFamily="34" charset="0"/>
              </a:rPr>
              <a:t>központi vizsganapokhoz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07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ácstere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Tanácsterem</Template>
  <TotalTime>109</TotalTime>
  <Words>1826</Words>
  <Application>Microsoft Office PowerPoint</Application>
  <PresentationFormat>Szélesvásznú</PresentationFormat>
  <Paragraphs>196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Bahnschrift SemiLight</vt:lpstr>
      <vt:lpstr>Century Gothic</vt:lpstr>
      <vt:lpstr>Wingdings 3</vt:lpstr>
      <vt:lpstr>Tanácsterem</vt:lpstr>
      <vt:lpstr>Szakmai vizsga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Szakmai vizsga</dc:title>
  <dc:creator>Felhasználó</dc:creator>
  <cp:lastModifiedBy>Felhasználó</cp:lastModifiedBy>
  <cp:revision>14</cp:revision>
  <dcterms:created xsi:type="dcterms:W3CDTF">2025-01-20T08:37:46Z</dcterms:created>
  <dcterms:modified xsi:type="dcterms:W3CDTF">2025-01-20T10:26:53Z</dcterms:modified>
</cp:coreProperties>
</file>