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9" r:id="rId1"/>
  </p:sldMasterIdLst>
  <p:sldIdLst>
    <p:sldId id="256" r:id="rId2"/>
    <p:sldId id="302" r:id="rId3"/>
    <p:sldId id="307" r:id="rId4"/>
    <p:sldId id="305" r:id="rId5"/>
    <p:sldId id="300" r:id="rId6"/>
    <p:sldId id="303" r:id="rId7"/>
    <p:sldId id="322" r:id="rId8"/>
    <p:sldId id="314" r:id="rId9"/>
    <p:sldId id="309" r:id="rId10"/>
    <p:sldId id="308" r:id="rId11"/>
    <p:sldId id="326" r:id="rId12"/>
    <p:sldId id="310" r:id="rId13"/>
    <p:sldId id="261" r:id="rId14"/>
    <p:sldId id="315" r:id="rId15"/>
    <p:sldId id="323" r:id="rId16"/>
    <p:sldId id="327" r:id="rId17"/>
    <p:sldId id="312" r:id="rId18"/>
    <p:sldId id="289" r:id="rId19"/>
    <p:sldId id="317" r:id="rId20"/>
    <p:sldId id="316" r:id="rId21"/>
    <p:sldId id="306" r:id="rId22"/>
    <p:sldId id="318" r:id="rId23"/>
    <p:sldId id="319" r:id="rId24"/>
    <p:sldId id="277" r:id="rId25"/>
    <p:sldId id="284" r:id="rId26"/>
    <p:sldId id="278" r:id="rId27"/>
    <p:sldId id="329" r:id="rId28"/>
    <p:sldId id="311" r:id="rId29"/>
    <p:sldId id="313" r:id="rId30"/>
    <p:sldId id="298" r:id="rId31"/>
    <p:sldId id="299" r:id="rId32"/>
    <p:sldId id="325" r:id="rId33"/>
    <p:sldId id="269" r:id="rId34"/>
    <p:sldId id="295" r:id="rId35"/>
    <p:sldId id="279" r:id="rId36"/>
    <p:sldId id="274" r:id="rId37"/>
    <p:sldId id="288" r:id="rId3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2025.01.20.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91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2025.01.20.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716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2025.01.20.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73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2025.01.20.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40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2FA97F2-95B5-4AAE-9550-B6E3FE711021}" type="datetimeFigureOut">
              <a:rPr lang="hu-HU" smtClean="0"/>
              <a:t>2025.01.20.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40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2025.01.20.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37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2025.01.20.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32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2025.01.20.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08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2025.01.20.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122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7F2-95B5-4AAE-9550-B6E3FE711021}" type="datetimeFigureOut">
              <a:rPr lang="hu-HU" smtClean="0"/>
              <a:t>2025.01.20.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912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FA97F2-95B5-4AAE-9550-B6E3FE711021}" type="datetimeFigureOut">
              <a:rPr lang="hu-HU" smtClean="0"/>
              <a:t>2025.01.20.</a:t>
            </a:fld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40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2FA97F2-95B5-4AAE-9550-B6E3FE711021}" type="datetimeFigureOut">
              <a:rPr lang="hu-HU" smtClean="0"/>
              <a:t>2025.01.20.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930ED68-0D8B-4341-B120-E12CA437AC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47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ktatas.hu/k&#246;znevel&#233;s/&#233;retts&#233;g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600" b="1" dirty="0" smtClean="0">
                <a:solidFill>
                  <a:schemeClr val="accent1"/>
                </a:solidFill>
              </a:rPr>
              <a:t>Tudnivalók az érettségi vizsgáról</a:t>
            </a:r>
            <a:endParaRPr lang="hu-HU" sz="6600" b="1" dirty="0">
              <a:solidFill>
                <a:schemeClr val="accent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97280" y="4463785"/>
            <a:ext cx="10058400" cy="1143000"/>
          </a:xfrm>
        </p:spPr>
        <p:txBody>
          <a:bodyPr>
            <a:normAutofit/>
          </a:bodyPr>
          <a:lstStyle/>
          <a:p>
            <a:r>
              <a:rPr lang="hu-HU" b="1" dirty="0" smtClean="0"/>
              <a:t>2025. </a:t>
            </a:r>
            <a:r>
              <a:rPr lang="hu-HU" b="1" dirty="0"/>
              <a:t>j</a:t>
            </a:r>
            <a:r>
              <a:rPr lang="hu-HU" b="1" dirty="0" smtClean="0"/>
              <a:t>anuár 20.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841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42899" y="542835"/>
            <a:ext cx="10523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/>
              <a:t>Jelentkezéskor </a:t>
            </a:r>
            <a:r>
              <a:rPr lang="hu-HU" sz="3200" u="sng" dirty="0"/>
              <a:t>vizsgatárgyakat és vizsgaszintet</a:t>
            </a:r>
            <a:r>
              <a:rPr lang="hu-HU" sz="3200" dirty="0"/>
              <a:t> is kell meg kell </a:t>
            </a:r>
            <a:r>
              <a:rPr lang="hu-HU" sz="3200" dirty="0" smtClean="0"/>
              <a:t>jelölni</a:t>
            </a:r>
            <a:r>
              <a:rPr lang="hu-HU" sz="3200" dirty="0"/>
              <a:t>.</a:t>
            </a:r>
          </a:p>
        </p:txBody>
      </p:sp>
      <p:sp>
        <p:nvSpPr>
          <p:cNvPr id="3" name="Téglalap 2"/>
          <p:cNvSpPr/>
          <p:nvPr/>
        </p:nvSpPr>
        <p:spPr>
          <a:xfrm>
            <a:off x="342899" y="1934750"/>
            <a:ext cx="116667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/>
              <a:t>A vizsgázó döntése, hogy </a:t>
            </a:r>
            <a:r>
              <a:rPr lang="hu-HU" sz="2800" b="1" dirty="0">
                <a:solidFill>
                  <a:srgbClr val="00B050"/>
                </a:solidFill>
              </a:rPr>
              <a:t>közép vagy emelt </a:t>
            </a:r>
            <a:r>
              <a:rPr lang="hu-HU" sz="2800" dirty="0"/>
              <a:t>szintet választ.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u="sng" dirty="0">
                <a:solidFill>
                  <a:srgbClr val="00B050"/>
                </a:solidFill>
              </a:rPr>
              <a:t>Emelt szintű </a:t>
            </a:r>
            <a:r>
              <a:rPr lang="hu-HU" sz="2800" dirty="0"/>
              <a:t>vizsgát a felsőoktatásban való továbbtanuláshoz lehet tenni.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b="1" dirty="0" smtClean="0">
                <a:solidFill>
                  <a:srgbClr val="00B050"/>
                </a:solidFill>
              </a:rPr>
              <a:t>Az </a:t>
            </a:r>
            <a:r>
              <a:rPr lang="hu-HU" sz="2800" b="1" dirty="0">
                <a:solidFill>
                  <a:srgbClr val="00B050"/>
                </a:solidFill>
              </a:rPr>
              <a:t>emelt szintű vizsgára az iskolában kell </a:t>
            </a:r>
            <a:r>
              <a:rPr lang="hu-HU" sz="2800" b="1" dirty="0" smtClean="0">
                <a:solidFill>
                  <a:srgbClr val="00B050"/>
                </a:solidFill>
              </a:rPr>
              <a:t>jelentkezni</a:t>
            </a:r>
            <a:r>
              <a:rPr lang="hu-HU" sz="2800" dirty="0"/>
              <a:t>.</a:t>
            </a:r>
            <a:r>
              <a:rPr lang="hu-HU" sz="2800" dirty="0" smtClean="0"/>
              <a:t> </a:t>
            </a:r>
            <a:br>
              <a:rPr lang="hu-HU" sz="2800" dirty="0" smtClean="0"/>
            </a:br>
            <a:r>
              <a:rPr lang="hu-HU" sz="2800" b="1" dirty="0" smtClean="0"/>
              <a:t>DE </a:t>
            </a:r>
            <a:r>
              <a:rPr lang="hu-HU" sz="2800" dirty="0" smtClean="0"/>
              <a:t>a </a:t>
            </a:r>
            <a:r>
              <a:rPr lang="hu-HU" sz="2800" dirty="0"/>
              <a:t>vizsga </a:t>
            </a:r>
            <a:r>
              <a:rPr lang="hu-HU" sz="2800" dirty="0" smtClean="0"/>
              <a:t>nem </a:t>
            </a:r>
            <a:r>
              <a:rPr lang="hu-HU" sz="2800" dirty="0"/>
              <a:t>ebben az intézményben lesz, helyszínéről, időpontjáról írásban értesítik a </a:t>
            </a:r>
            <a:r>
              <a:rPr lang="hu-HU" sz="2800" dirty="0" smtClean="0"/>
              <a:t>tanulót,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b="1" u="sng" dirty="0" smtClean="0">
                <a:solidFill>
                  <a:srgbClr val="00B050"/>
                </a:solidFill>
              </a:rPr>
              <a:t>a „vizsgabehívót” meg kell őrizni.</a:t>
            </a:r>
            <a:endParaRPr lang="hu-HU" sz="28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9421" y="1055537"/>
            <a:ext cx="11617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3600" dirty="0"/>
              <a:t>A </a:t>
            </a:r>
            <a:r>
              <a:rPr lang="hu-HU" sz="3600" dirty="0" smtClean="0"/>
              <a:t>rögzített adatokat a rendszerből </a:t>
            </a:r>
            <a:r>
              <a:rPr lang="hu-HU" sz="3600" dirty="0"/>
              <a:t>kinyomtatott, aláírt Jelentkezési lapok igazolják.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hu-HU" sz="3600" u="sng" dirty="0"/>
          </a:p>
          <a:p>
            <a:pPr lvl="1" indent="-457200" algn="just">
              <a:buFont typeface="Wingdings" panose="05000000000000000000" pitchFamily="2" charset="2"/>
              <a:buChar char="§"/>
            </a:pPr>
            <a:r>
              <a:rPr lang="hu-HU" sz="3600" u="sng" dirty="0"/>
              <a:t>A Jelentkezési lapon ellenőrizni kell a személyes adatokat.</a:t>
            </a:r>
          </a:p>
          <a:p>
            <a:pPr lvl="1" indent="-457200" algn="just">
              <a:buFont typeface="Wingdings" panose="05000000000000000000" pitchFamily="2" charset="2"/>
              <a:buChar char="§"/>
            </a:pPr>
            <a:endParaRPr lang="hu-HU" sz="3600" u="sng" dirty="0"/>
          </a:p>
          <a:p>
            <a:pPr lvl="1" indent="-457200" algn="just">
              <a:buFont typeface="Wingdings" panose="05000000000000000000" pitchFamily="2" charset="2"/>
              <a:buChar char="§"/>
            </a:pPr>
            <a:r>
              <a:rPr lang="hu-HU" sz="3600" dirty="0"/>
              <a:t>Aki a jelentkezés időpontjában nincs 18 éves, annak </a:t>
            </a:r>
            <a:r>
              <a:rPr lang="hu-HU" sz="3600" b="1" u="sng" dirty="0"/>
              <a:t>szülői aláírás is</a:t>
            </a:r>
            <a:r>
              <a:rPr lang="hu-HU" sz="3600" b="1" dirty="0"/>
              <a:t> </a:t>
            </a:r>
            <a:r>
              <a:rPr lang="hu-HU" sz="3600" dirty="0"/>
              <a:t>kell.</a:t>
            </a:r>
          </a:p>
        </p:txBody>
      </p:sp>
    </p:spTree>
    <p:extLst>
      <p:ext uri="{BB962C8B-B14F-4D97-AF65-F5344CB8AC3E}">
        <p14:creationId xmlns:p14="http://schemas.microsoft.com/office/powerpoint/2010/main" val="15320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22513" y="667826"/>
            <a:ext cx="114463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/>
              <a:t>Jelentkezési határidő: </a:t>
            </a:r>
            <a:r>
              <a:rPr lang="hu-HU" sz="3600" b="1" u="sng" dirty="0" smtClean="0">
                <a:solidFill>
                  <a:srgbClr val="FF0000"/>
                </a:solidFill>
              </a:rPr>
              <a:t>2025.  </a:t>
            </a:r>
            <a:r>
              <a:rPr lang="hu-HU" sz="3600" b="1" u="sng" dirty="0">
                <a:solidFill>
                  <a:srgbClr val="FF0000"/>
                </a:solidFill>
              </a:rPr>
              <a:t>február 15</a:t>
            </a:r>
            <a:r>
              <a:rPr lang="hu-HU" sz="3600" b="1" dirty="0" smtClean="0">
                <a:solidFill>
                  <a:srgbClr val="FF0000"/>
                </a:solidFill>
              </a:rPr>
              <a:t>.</a:t>
            </a:r>
          </a:p>
          <a:p>
            <a:endParaRPr lang="hu-HU" sz="3600" b="1" dirty="0" smtClean="0">
              <a:solidFill>
                <a:srgbClr val="FF0000"/>
              </a:solidFill>
            </a:endParaRPr>
          </a:p>
          <a:p>
            <a:pPr algn="just"/>
            <a:r>
              <a:rPr lang="hu-HU" sz="3600" i="1" dirty="0" smtClean="0"/>
              <a:t>Ha </a:t>
            </a:r>
            <a:r>
              <a:rPr lang="hu-HU" sz="3600" i="1" dirty="0"/>
              <a:t>a meghatározott időpontok munkaszüneti napra esnek, a jelentkezési határidő az ezt követő első munkanapon jár </a:t>
            </a:r>
            <a:r>
              <a:rPr lang="hu-HU" sz="3600" i="1" dirty="0" smtClean="0"/>
              <a:t>le</a:t>
            </a:r>
            <a:r>
              <a:rPr lang="hu-HU" sz="3600" i="1" dirty="0"/>
              <a:t>.</a:t>
            </a:r>
            <a:endParaRPr lang="hu-HU" sz="3600" b="1" i="1" dirty="0" smtClean="0">
              <a:solidFill>
                <a:srgbClr val="FF0000"/>
              </a:solidFill>
            </a:endParaRPr>
          </a:p>
          <a:p>
            <a:pPr algn="just"/>
            <a:endParaRPr lang="hu-HU" sz="3600" dirty="0"/>
          </a:p>
          <a:p>
            <a:pPr algn="just"/>
            <a:r>
              <a:rPr lang="hu-HU" sz="3600" dirty="0"/>
              <a:t>A határidő lejártáig van lehetőség módosítani, utána sem a tantárgyakon, sem a szinteken nem lehet változtatni.</a:t>
            </a:r>
          </a:p>
        </p:txBody>
      </p:sp>
    </p:spTree>
    <p:extLst>
      <p:ext uri="{BB962C8B-B14F-4D97-AF65-F5344CB8AC3E}">
        <p14:creationId xmlns:p14="http://schemas.microsoft.com/office/powerpoint/2010/main" val="41066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 idx="4294967295"/>
          </p:nvPr>
        </p:nvSpPr>
        <p:spPr>
          <a:xfrm>
            <a:off x="421366" y="114300"/>
            <a:ext cx="11435897" cy="1587273"/>
          </a:xfrm>
        </p:spPr>
        <p:txBody>
          <a:bodyPr>
            <a:normAutofit/>
          </a:bodyPr>
          <a:lstStyle/>
          <a:p>
            <a:r>
              <a:rPr lang="hu-HU" sz="3200" b="1" u="sng" dirty="0" smtClean="0">
                <a:solidFill>
                  <a:srgbClr val="0070C0"/>
                </a:solidFill>
                <a:latin typeface="+mn-lt"/>
              </a:rPr>
              <a:t>Mentességek - SNI, BTMN – esetén</a:t>
            </a:r>
            <a:br>
              <a:rPr lang="hu-HU" sz="3200" b="1" u="sng" dirty="0" smtClean="0">
                <a:solidFill>
                  <a:srgbClr val="0070C0"/>
                </a:solidFill>
                <a:latin typeface="+mn-lt"/>
              </a:rPr>
            </a:br>
            <a:r>
              <a:rPr lang="hu-HU" sz="3200" u="sng" dirty="0" smtClean="0">
                <a:solidFill>
                  <a:srgbClr val="0070C0"/>
                </a:solidFill>
                <a:latin typeface="+mn-lt"/>
              </a:rPr>
              <a:t>Milyen mentességekkel kedvezményekkel lehet élni az érettségi vizsgán?</a:t>
            </a:r>
            <a:endParaRPr lang="hu-HU" sz="3200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362" name="Tartalom helye 2"/>
          <p:cNvSpPr>
            <a:spLocks noGrp="1"/>
          </p:cNvSpPr>
          <p:nvPr>
            <p:ph idx="4294967295"/>
          </p:nvPr>
        </p:nvSpPr>
        <p:spPr>
          <a:xfrm>
            <a:off x="274408" y="1546452"/>
            <a:ext cx="11729811" cy="509905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None/>
            </a:pPr>
            <a:endParaRPr lang="hu-HU" dirty="0"/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</a:pPr>
            <a:r>
              <a:rPr lang="hu-HU" sz="4600" dirty="0" smtClean="0"/>
              <a:t>Ahelyett a kötelező </a:t>
            </a:r>
            <a:r>
              <a:rPr lang="hu-HU" sz="4600" dirty="0"/>
              <a:t>vizsgatárgy </a:t>
            </a:r>
            <a:r>
              <a:rPr lang="hu-HU" sz="4600" dirty="0" smtClean="0"/>
              <a:t>helyett, amelyből a tanuló korábban </a:t>
            </a:r>
            <a:r>
              <a:rPr lang="hu-HU" sz="4600" b="1" dirty="0" smtClean="0"/>
              <a:t>mentesült</a:t>
            </a:r>
            <a:r>
              <a:rPr lang="hu-HU" sz="4600" dirty="0" smtClean="0"/>
              <a:t> az   értékelés alól, </a:t>
            </a:r>
            <a:r>
              <a:rPr lang="hu-HU" sz="4600" dirty="0"/>
              <a:t>a</a:t>
            </a:r>
            <a:r>
              <a:rPr lang="hu-HU" sz="4600" dirty="0" smtClean="0"/>
              <a:t>ttól függően, hogy mit tanult, a </a:t>
            </a:r>
            <a:r>
              <a:rPr lang="hu-HU" sz="4600" b="1" u="sng" dirty="0" smtClean="0"/>
              <a:t>más </a:t>
            </a:r>
            <a:r>
              <a:rPr lang="hu-HU" sz="4600" b="1" u="sng" dirty="0"/>
              <a:t>v</a:t>
            </a:r>
            <a:r>
              <a:rPr lang="hu-HU" sz="4600" b="1" u="sng" dirty="0" smtClean="0"/>
              <a:t>izsgatárgyat kell választania </a:t>
            </a:r>
            <a:r>
              <a:rPr lang="hu-HU" sz="4600" dirty="0" smtClean="0"/>
              <a:t>kötelező tárgyként, 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</a:pPr>
            <a:endParaRPr lang="hu-HU" sz="4600" dirty="0" smtClean="0"/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</a:pPr>
            <a:r>
              <a:rPr lang="hu-HU" sz="4600" dirty="0" smtClean="0"/>
              <a:t>ez lehet biológia/fizika/kémia vagy digitális kultúra, testnevelés.</a:t>
            </a:r>
            <a:br>
              <a:rPr lang="hu-HU" sz="4600" dirty="0" smtClean="0"/>
            </a:br>
            <a:endParaRPr lang="hu-HU" sz="4600" dirty="0" smtClean="0"/>
          </a:p>
          <a:p>
            <a:pPr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</a:pPr>
            <a:r>
              <a:rPr lang="hu-HU" sz="4600" b="1" u="sng" dirty="0" smtClean="0"/>
              <a:t>Egyéb </a:t>
            </a:r>
            <a:r>
              <a:rPr lang="hu-HU" sz="4600" b="1" u="sng" dirty="0" smtClean="0"/>
              <a:t>kedvezmények, mentességek</a:t>
            </a:r>
            <a:r>
              <a:rPr lang="hu-HU" sz="4600" dirty="0"/>
              <a:t>: </a:t>
            </a:r>
            <a:r>
              <a:rPr lang="hu-HU" sz="4600" dirty="0" smtClean="0"/>
              <a:t>pl. időhosszabbítás</a:t>
            </a:r>
            <a:r>
              <a:rPr lang="hu-HU" sz="4600" dirty="0"/>
              <a:t>, </a:t>
            </a:r>
            <a:r>
              <a:rPr lang="hu-HU" sz="4600" dirty="0" smtClean="0"/>
              <a:t>helyesírás értékelése alóli mentesség</a:t>
            </a:r>
          </a:p>
          <a:p>
            <a:pPr>
              <a:buClr>
                <a:schemeClr val="tx1"/>
              </a:buClr>
            </a:pPr>
            <a:endParaRPr lang="hu-HU" sz="5900" dirty="0" smtClean="0"/>
          </a:p>
        </p:txBody>
      </p:sp>
    </p:spTree>
    <p:extLst>
      <p:ext uri="{BB962C8B-B14F-4D97-AF65-F5344CB8AC3E}">
        <p14:creationId xmlns:p14="http://schemas.microsoft.com/office/powerpoint/2010/main" val="8438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4543" y="1898694"/>
            <a:ext cx="112258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hu-HU" sz="2800" dirty="0" smtClean="0"/>
              <a:t>A mentességek és a kedvezmények a vizsgákon nem járnak automatikusan, ezek érvényesítését a  </a:t>
            </a:r>
            <a:r>
              <a:rPr lang="hu-HU" sz="2800" dirty="0"/>
              <a:t>tanuló </a:t>
            </a:r>
            <a:r>
              <a:rPr lang="hu-HU" sz="2800" dirty="0" smtClean="0"/>
              <a:t>a jelentkezéskor</a:t>
            </a:r>
            <a:r>
              <a:rPr lang="hu-HU" sz="2800" dirty="0"/>
              <a:t> szakértői bizottság </a:t>
            </a:r>
            <a:r>
              <a:rPr lang="hu-HU" sz="2800" b="1" u="sng" dirty="0"/>
              <a:t>szakvéleménye</a:t>
            </a:r>
            <a:r>
              <a:rPr lang="hu-HU" sz="2800" u="sng" dirty="0"/>
              <a:t> </a:t>
            </a:r>
            <a:r>
              <a:rPr lang="hu-HU" sz="2800" u="sng" dirty="0" smtClean="0"/>
              <a:t>alapján írásban kérvényezi </a:t>
            </a:r>
            <a:r>
              <a:rPr lang="hu-HU" sz="2800" dirty="0" smtClean="0"/>
              <a:t>– </a:t>
            </a:r>
            <a:r>
              <a:rPr lang="hu-HU" sz="2800" dirty="0"/>
              <a:t>a kérvényt a jelentkezéskor segítünk </a:t>
            </a:r>
            <a:r>
              <a:rPr lang="hu-HU" sz="2800" dirty="0" smtClean="0"/>
              <a:t>megírni.</a:t>
            </a:r>
            <a:endParaRPr lang="hu-HU" sz="2800" dirty="0"/>
          </a:p>
          <a:p>
            <a:pPr>
              <a:buClr>
                <a:schemeClr val="tx1"/>
              </a:buClr>
            </a:pPr>
            <a:r>
              <a:rPr lang="hu-HU" sz="2800" b="1" u="sng" dirty="0"/>
              <a:t> </a:t>
            </a:r>
          </a:p>
          <a:p>
            <a:pPr>
              <a:buClr>
                <a:schemeClr val="tx1"/>
              </a:buClr>
            </a:pPr>
            <a:r>
              <a:rPr lang="hu-HU" sz="2800" dirty="0"/>
              <a:t> </a:t>
            </a:r>
            <a:br>
              <a:rPr lang="hu-HU" sz="2800" dirty="0"/>
            </a:br>
            <a:endParaRPr lang="hu-HU" sz="2800" dirty="0"/>
          </a:p>
          <a:p>
            <a:pPr>
              <a:buClr>
                <a:schemeClr val="tx1"/>
              </a:buClr>
            </a:pPr>
            <a:r>
              <a:rPr lang="hu-HU" sz="2800" u="sng" dirty="0"/>
              <a:t>Az igazgató engedélyezi. Erről határozat készül.</a:t>
            </a:r>
          </a:p>
        </p:txBody>
      </p:sp>
      <p:sp>
        <p:nvSpPr>
          <p:cNvPr id="3" name="Téglalap 2"/>
          <p:cNvSpPr/>
          <p:nvPr/>
        </p:nvSpPr>
        <p:spPr>
          <a:xfrm>
            <a:off x="424543" y="370798"/>
            <a:ext cx="9802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u="sng" dirty="0">
                <a:solidFill>
                  <a:srgbClr val="0070C0"/>
                </a:solidFill>
              </a:rPr>
              <a:t>Mentességek - SNI, BTMN – esetén</a:t>
            </a:r>
            <a:br>
              <a:rPr lang="hu-HU" sz="2800" b="1" u="sng" dirty="0">
                <a:solidFill>
                  <a:srgbClr val="0070C0"/>
                </a:solidFill>
              </a:rPr>
            </a:br>
            <a:r>
              <a:rPr lang="hu-HU" sz="2800" b="1" u="sng" dirty="0" smtClean="0">
                <a:solidFill>
                  <a:srgbClr val="0070C0"/>
                </a:solidFill>
              </a:rPr>
              <a:t>Hogyan lehet érvényesíteni a kedvezményeket?</a:t>
            </a:r>
            <a:endParaRPr lang="hu-H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A vizsgák menete</a:t>
            </a:r>
            <a:br>
              <a:rPr lang="hu-HU" dirty="0" smtClean="0"/>
            </a:br>
            <a:r>
              <a:rPr lang="hu-HU" dirty="0" smtClean="0"/>
              <a:t>Az írásbeli vizsgák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61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74667" y="468489"/>
            <a:ext cx="11239500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hu-HU" sz="3600" b="1" dirty="0"/>
              <a:t>Az írásbeli vizsgák:</a:t>
            </a:r>
            <a:r>
              <a:rPr lang="hu-HU" sz="3600" dirty="0"/>
              <a:t> </a:t>
            </a:r>
          </a:p>
          <a:p>
            <a:pPr marL="571500" indent="-571500">
              <a:lnSpc>
                <a:spcPct val="17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hu-HU" sz="3200" dirty="0"/>
              <a:t>egy adott vizsgatárgyból emelt és közép szinten ugyanabban az </a:t>
            </a:r>
            <a:r>
              <a:rPr lang="hu-HU" sz="3200" dirty="0" smtClean="0"/>
              <a:t>időpontban, de </a:t>
            </a:r>
            <a:r>
              <a:rPr lang="hu-HU" sz="3200" u="sng" dirty="0" smtClean="0"/>
              <a:t>más helyszínen </a:t>
            </a:r>
            <a:r>
              <a:rPr lang="hu-HU" sz="3200" dirty="0"/>
              <a:t>zajlanak,</a:t>
            </a:r>
          </a:p>
          <a:p>
            <a:pPr marL="571500" indent="-571500">
              <a:lnSpc>
                <a:spcPct val="17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hu-HU" sz="3200" dirty="0"/>
              <a:t>Minden tanévben kormányrendelet határozza meg, </a:t>
            </a:r>
          </a:p>
          <a:p>
            <a:pPr marL="571500" indent="-571500">
              <a:lnSpc>
                <a:spcPct val="17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hu-HU" sz="3200" b="1" dirty="0">
                <a:solidFill>
                  <a:srgbClr val="00B050"/>
                </a:solidFill>
              </a:rPr>
              <a:t>2025-ben május 5. és 23. között.</a:t>
            </a:r>
            <a:endParaRPr lang="hu-HU" sz="32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49035" y="1351687"/>
            <a:ext cx="115170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u="sng" dirty="0"/>
              <a:t>személyi igazolvány,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dirty="0"/>
              <a:t>íróeszközök, </a:t>
            </a:r>
            <a:r>
              <a:rPr lang="hu-HU" sz="3200" b="1" u="sng" dirty="0"/>
              <a:t>KÉK TOLL(AK) </a:t>
            </a:r>
            <a:r>
              <a:rPr lang="hu-HU" sz="3200" dirty="0"/>
              <a:t>(ceruza)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dirty="0"/>
              <a:t>a vizsgázó által biztosított segédeszközök</a:t>
            </a:r>
            <a:r>
              <a:rPr lang="hu-HU" sz="3200" dirty="0" smtClean="0"/>
              <a:t>,</a:t>
            </a:r>
            <a:br>
              <a:rPr lang="hu-HU" sz="3200" dirty="0" smtClean="0"/>
            </a:br>
            <a:r>
              <a:rPr lang="hu-HU" sz="3200" dirty="0" smtClean="0"/>
              <a:t> </a:t>
            </a:r>
            <a:endParaRPr lang="hu-HU" sz="32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dirty="0"/>
              <a:t>c</a:t>
            </a:r>
            <a:r>
              <a:rPr lang="hu-HU" sz="3200" dirty="0" smtClean="0"/>
              <a:t>sak emelt </a:t>
            </a:r>
            <a:r>
              <a:rPr lang="hu-HU" sz="3200" dirty="0"/>
              <a:t>szinten a „behívó levél</a:t>
            </a:r>
            <a:r>
              <a:rPr lang="hu-HU" sz="3200" dirty="0" smtClean="0"/>
              <a:t>”,</a:t>
            </a:r>
            <a:br>
              <a:rPr lang="hu-HU" sz="3200" dirty="0" smtClean="0"/>
            </a:br>
            <a:endParaRPr lang="hu-HU" sz="32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dirty="0"/>
              <a:t>a vizsgának megfelelő öltözet</a:t>
            </a:r>
            <a:r>
              <a:rPr lang="hu-HU" sz="3200" dirty="0" smtClean="0"/>
              <a:t>,</a:t>
            </a:r>
            <a:br>
              <a:rPr lang="hu-HU" sz="3200" dirty="0" smtClean="0"/>
            </a:br>
            <a:endParaRPr lang="hu-HU" sz="32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b="1" u="sng" dirty="0">
                <a:solidFill>
                  <a:srgbClr val="FF0000"/>
                </a:solidFill>
              </a:rPr>
              <a:t>érkezés a vizsga kezdete előtt legalább 30 perccel</a:t>
            </a:r>
            <a:r>
              <a:rPr lang="hu-HU" b="1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49035" y="449035"/>
            <a:ext cx="885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/>
              <a:t>Mit kell hozni az írásbeli vizsgákra?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3843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4300" y="713227"/>
            <a:ext cx="120777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/>
              <a:t>Írásbeli </a:t>
            </a:r>
            <a:r>
              <a:rPr lang="hu-HU" sz="3600" b="1" dirty="0" smtClean="0"/>
              <a:t>vizsgák feladatai közép- és emelt szinten: </a:t>
            </a:r>
          </a:p>
          <a:p>
            <a:endParaRPr lang="hu-HU" sz="40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dirty="0" smtClean="0"/>
              <a:t>központilag </a:t>
            </a:r>
            <a:r>
              <a:rPr lang="hu-HU" sz="3200" dirty="0"/>
              <a:t>kiadott </a:t>
            </a:r>
            <a:r>
              <a:rPr lang="hu-HU" sz="3200" dirty="0" smtClean="0"/>
              <a:t>feladatlapokon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hu-HU" sz="32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200" dirty="0" smtClean="0"/>
              <a:t>központi javítási-értékelési útmutatóval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63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45621" y="107955"/>
            <a:ext cx="9092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u="sng" dirty="0">
                <a:solidFill>
                  <a:srgbClr val="0070C0"/>
                </a:solidFill>
              </a:rPr>
              <a:t>Magyar nyelv és </a:t>
            </a:r>
            <a:r>
              <a:rPr lang="hu-HU" sz="3600" b="1" u="sng" dirty="0" smtClean="0">
                <a:solidFill>
                  <a:srgbClr val="0070C0"/>
                </a:solidFill>
              </a:rPr>
              <a:t>irodalom</a:t>
            </a:r>
            <a:r>
              <a:rPr lang="hu-HU" sz="3600" b="1" dirty="0">
                <a:solidFill>
                  <a:srgbClr val="0070C0"/>
                </a:solidFill>
              </a:rPr>
              <a:t/>
            </a:r>
            <a:br>
              <a:rPr lang="hu-HU" sz="3600" b="1" dirty="0">
                <a:solidFill>
                  <a:srgbClr val="0070C0"/>
                </a:solidFill>
              </a:rPr>
            </a:br>
            <a:r>
              <a:rPr lang="hu-HU" sz="3600" b="1" dirty="0" smtClean="0">
                <a:solidFill>
                  <a:srgbClr val="00B050"/>
                </a:solidFill>
              </a:rPr>
              <a:t>2025. május </a:t>
            </a:r>
            <a:r>
              <a:rPr lang="hu-HU" sz="3600" b="1" dirty="0">
                <a:solidFill>
                  <a:srgbClr val="00B050"/>
                </a:solidFill>
              </a:rPr>
              <a:t>5. 9.00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345621" y="1308284"/>
            <a:ext cx="11386458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72"/>
              </a:spcBef>
              <a:buFont typeface="+mj-lt"/>
              <a:buAutoNum type="romanUcPeriod"/>
            </a:pPr>
            <a:r>
              <a:rPr lang="hu-HU" sz="3200" dirty="0"/>
              <a:t>Szövegértési-nyelvi feladatsor és irodalmi feladatlap</a:t>
            </a:r>
            <a:br>
              <a:rPr lang="hu-HU" sz="3200" dirty="0"/>
            </a:br>
            <a:r>
              <a:rPr lang="hu-HU" sz="3200" dirty="0"/>
              <a:t>90 perc, 40+20 pont</a:t>
            </a:r>
          </a:p>
          <a:p>
            <a:pPr marL="571500" indent="-571500">
              <a:spcBef>
                <a:spcPts val="672"/>
              </a:spcBef>
              <a:buFont typeface="+mj-lt"/>
              <a:buAutoNum type="romanUcPeriod"/>
            </a:pPr>
            <a:r>
              <a:rPr lang="hu-HU" sz="3200" dirty="0"/>
              <a:t>Műértelmező szövegalkotás</a:t>
            </a:r>
            <a:br>
              <a:rPr lang="hu-HU" sz="3200" dirty="0"/>
            </a:br>
            <a:r>
              <a:rPr lang="hu-HU" sz="3200" dirty="0"/>
              <a:t>150 perc, 40 pont</a:t>
            </a:r>
            <a:br>
              <a:rPr lang="hu-HU" sz="3200" dirty="0"/>
            </a:br>
            <a:endParaRPr lang="hu-HU" sz="3200" dirty="0"/>
          </a:p>
          <a:p>
            <a:pPr>
              <a:spcBef>
                <a:spcPts val="672"/>
              </a:spcBef>
            </a:pPr>
            <a:r>
              <a:rPr lang="hu-HU" sz="3200" u="sng" dirty="0"/>
              <a:t>Összesen 100 pont + a szóbelin szerezhető 50 pont</a:t>
            </a:r>
            <a:endParaRPr lang="hu-HU" sz="3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3200" dirty="0"/>
              <a:t>Helyesírás </a:t>
            </a:r>
            <a:r>
              <a:rPr lang="hu-HU" sz="3200" dirty="0" err="1"/>
              <a:t>max</a:t>
            </a:r>
            <a:r>
              <a:rPr lang="hu-HU" sz="3200" dirty="0"/>
              <a:t>. -8 pont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3200" dirty="0"/>
              <a:t>Íráskép </a:t>
            </a:r>
            <a:r>
              <a:rPr lang="hu-HU" sz="3200" dirty="0" err="1"/>
              <a:t>max</a:t>
            </a:r>
            <a:r>
              <a:rPr lang="hu-HU" sz="3200" dirty="0"/>
              <a:t>. -2 </a:t>
            </a:r>
            <a:r>
              <a:rPr lang="hu-HU" sz="3200" dirty="0" smtClean="0"/>
              <a:t>pont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3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3200" b="1" u="sng" dirty="0">
                <a:solidFill>
                  <a:srgbClr val="0070C0"/>
                </a:solidFill>
              </a:rPr>
              <a:t>Használható:</a:t>
            </a:r>
            <a:r>
              <a:rPr lang="hu-HU" sz="3200" b="1" dirty="0">
                <a:solidFill>
                  <a:srgbClr val="0070C0"/>
                </a:solidFill>
              </a:rPr>
              <a:t> </a:t>
            </a:r>
            <a:r>
              <a:rPr lang="hu-HU" sz="3200" dirty="0"/>
              <a:t>helyesírási </a:t>
            </a:r>
            <a:r>
              <a:rPr lang="hu-HU" sz="3200" dirty="0" smtClean="0"/>
              <a:t>szótár, a II. vizsgarészhez szöveggyűjtemények </a:t>
            </a:r>
            <a:r>
              <a:rPr lang="hu-HU" sz="3200" dirty="0"/>
              <a:t>– </a:t>
            </a:r>
            <a:r>
              <a:rPr lang="hu-HU" sz="3200" b="1" dirty="0"/>
              <a:t>az iskola biztosítja</a:t>
            </a:r>
          </a:p>
        </p:txBody>
      </p:sp>
    </p:spTree>
    <p:extLst>
      <p:ext uri="{BB962C8B-B14F-4D97-AF65-F5344CB8AC3E}">
        <p14:creationId xmlns:p14="http://schemas.microsoft.com/office/powerpoint/2010/main" val="29239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5352" y="1232807"/>
            <a:ext cx="10058400" cy="1206353"/>
          </a:xfrm>
        </p:spPr>
        <p:txBody>
          <a:bodyPr/>
          <a:lstStyle/>
          <a:p>
            <a:r>
              <a:rPr lang="hu-HU" dirty="0" smtClean="0"/>
              <a:t>1. Jogszabályok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995352" y="2637065"/>
            <a:ext cx="10058400" cy="2057399"/>
          </a:xfrm>
        </p:spPr>
        <p:txBody>
          <a:bodyPr>
            <a:normAutofit/>
          </a:bodyPr>
          <a:lstStyle/>
          <a:p>
            <a:r>
              <a:rPr lang="hu-HU" b="1" dirty="0" smtClean="0"/>
              <a:t>2019. Évi LXXX. törvény a szakképzésről</a:t>
            </a:r>
          </a:p>
          <a:p>
            <a:r>
              <a:rPr lang="hu-HU" b="1" dirty="0" smtClean="0"/>
              <a:t>12/2020. (II. 7. )Korm. rendelet a szakképzésről szóló törvény végrehajtásáról</a:t>
            </a:r>
          </a:p>
          <a:p>
            <a:r>
              <a:rPr lang="hu-HU" b="1" dirty="0" smtClean="0"/>
              <a:t>100/1997. (VI. 13.) Korm. rendelet az érettségi vizsga vizsgaszabályzata</a:t>
            </a:r>
          </a:p>
          <a:p>
            <a:r>
              <a:rPr lang="hu-HU" b="1" dirty="0"/>
              <a:t>32/2024. (VIII. 8.) BM </a:t>
            </a:r>
            <a:r>
              <a:rPr lang="hu-HU" b="1" dirty="0" smtClean="0"/>
              <a:t>rendelet a </a:t>
            </a:r>
            <a:r>
              <a:rPr lang="hu-HU" b="1" dirty="0"/>
              <a:t>2024/2025. tanév </a:t>
            </a:r>
            <a:r>
              <a:rPr lang="hu-HU" b="1" dirty="0" smtClean="0"/>
              <a:t>rendjéről (időpontok)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45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9293" y="2207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600" b="1" u="sng" dirty="0" smtClean="0">
                <a:solidFill>
                  <a:srgbClr val="0070C0"/>
                </a:solidFill>
              </a:rPr>
              <a:t>Matematika</a:t>
            </a:r>
            <a:r>
              <a:rPr lang="hu-HU" sz="3600" b="1" u="sng" dirty="0">
                <a:solidFill>
                  <a:srgbClr val="0070C0"/>
                </a:solidFill>
              </a:rPr>
              <a:t/>
            </a:r>
            <a:br>
              <a:rPr lang="hu-HU" sz="3600" b="1" u="sng" dirty="0">
                <a:solidFill>
                  <a:srgbClr val="0070C0"/>
                </a:solidFill>
              </a:rPr>
            </a:br>
            <a:r>
              <a:rPr lang="hu-HU" sz="3600" b="1" dirty="0" smtClean="0">
                <a:solidFill>
                  <a:srgbClr val="00B050"/>
                </a:solidFill>
              </a:rPr>
              <a:t>2025. május 6. </a:t>
            </a:r>
            <a:r>
              <a:rPr lang="hu-HU" sz="3600" b="1" dirty="0">
                <a:solidFill>
                  <a:srgbClr val="00B050"/>
                </a:solidFill>
              </a:rPr>
              <a:t>9.00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329292" y="1553646"/>
            <a:ext cx="1186270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72"/>
              </a:spcBef>
              <a:buFont typeface="+mj-lt"/>
              <a:buAutoNum type="romanUcPeriod"/>
            </a:pPr>
            <a:r>
              <a:rPr lang="hu-HU" sz="3200" dirty="0"/>
              <a:t>45 perc, 30 pont</a:t>
            </a:r>
          </a:p>
          <a:p>
            <a:pPr marL="571500" indent="-571500">
              <a:spcBef>
                <a:spcPts val="672"/>
              </a:spcBef>
              <a:buFont typeface="+mj-lt"/>
              <a:buAutoNum type="romanUcPeriod"/>
            </a:pPr>
            <a:r>
              <a:rPr lang="hu-HU" sz="3200" dirty="0"/>
              <a:t>135 perc, 70 pont</a:t>
            </a:r>
          </a:p>
          <a:p>
            <a:pPr>
              <a:spcBef>
                <a:spcPts val="672"/>
              </a:spcBef>
            </a:pPr>
            <a:r>
              <a:rPr lang="hu-HU" sz="3200" u="sng" dirty="0"/>
              <a:t>Összesen 100 pont</a:t>
            </a:r>
          </a:p>
          <a:p>
            <a:pPr>
              <a:spcBef>
                <a:spcPts val="672"/>
              </a:spcBef>
            </a:pPr>
            <a:endParaRPr lang="hu-HU" sz="3200" dirty="0">
              <a:solidFill>
                <a:srgbClr val="00B050"/>
              </a:solidFill>
            </a:endParaRPr>
          </a:p>
          <a:p>
            <a:pPr>
              <a:spcBef>
                <a:spcPts val="672"/>
              </a:spcBef>
            </a:pPr>
            <a:r>
              <a:rPr lang="hu-HU" sz="3200" b="1" u="sng" dirty="0">
                <a:solidFill>
                  <a:srgbClr val="0070C0"/>
                </a:solidFill>
              </a:rPr>
              <a:t>Használható: </a:t>
            </a:r>
          </a:p>
          <a:p>
            <a:pPr marL="457200" indent="-457200">
              <a:spcBef>
                <a:spcPts val="672"/>
              </a:spcBef>
              <a:buFont typeface="Wingdings" panose="05000000000000000000" pitchFamily="2" charset="2"/>
              <a:buChar char="§"/>
            </a:pPr>
            <a:r>
              <a:rPr lang="hu-HU" sz="3200" dirty="0"/>
              <a:t>függvénytáblázat – </a:t>
            </a:r>
            <a:r>
              <a:rPr lang="hu-HU" sz="3200" b="1" dirty="0"/>
              <a:t>az iskola biztosítja</a:t>
            </a:r>
          </a:p>
          <a:p>
            <a:pPr marL="457200" indent="-457200">
              <a:spcBef>
                <a:spcPts val="672"/>
              </a:spcBef>
              <a:buFont typeface="Wingdings" panose="05000000000000000000" pitchFamily="2" charset="2"/>
              <a:buChar char="§"/>
            </a:pPr>
            <a:r>
              <a:rPr lang="hu-HU" sz="3200" dirty="0"/>
              <a:t>szöveges adatok tárolására és megjelenítésére nem alkalmas zsebszámológép, </a:t>
            </a:r>
            <a:r>
              <a:rPr lang="hu-HU" sz="3200" b="1" u="sng" dirty="0">
                <a:solidFill>
                  <a:srgbClr val="FF0000"/>
                </a:solidFill>
              </a:rPr>
              <a:t>telefon számológépként sem!</a:t>
            </a:r>
            <a:r>
              <a:rPr lang="hu-HU" sz="3200" dirty="0"/>
              <a:t>, körző, vonalzó, szögmérő – </a:t>
            </a:r>
            <a:r>
              <a:rPr lang="hu-HU" sz="3200" b="1" dirty="0"/>
              <a:t>a vizsgázó biztosítja.</a:t>
            </a:r>
          </a:p>
        </p:txBody>
      </p:sp>
    </p:spTree>
    <p:extLst>
      <p:ext uri="{BB962C8B-B14F-4D97-AF65-F5344CB8AC3E}">
        <p14:creationId xmlns:p14="http://schemas.microsoft.com/office/powerpoint/2010/main" val="3167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9807" y="168160"/>
            <a:ext cx="1210219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u="sng" dirty="0"/>
              <a:t>A matematika </a:t>
            </a:r>
            <a:r>
              <a:rPr lang="hu-HU" sz="3200" b="1" u="sng" dirty="0" smtClean="0"/>
              <a:t>vizsga az írásbeli vizsgarésszel teljesíthető.</a:t>
            </a:r>
          </a:p>
          <a:p>
            <a:endParaRPr lang="hu-HU" sz="3200" b="1" u="sng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/>
              <a:t>Sikeres</a:t>
            </a:r>
            <a:r>
              <a:rPr lang="hu-HU" sz="2800" dirty="0"/>
              <a:t>, ha az </a:t>
            </a:r>
            <a:r>
              <a:rPr lang="hu-HU" sz="2800" dirty="0" smtClean="0"/>
              <a:t>írásbeli </a:t>
            </a:r>
            <a:r>
              <a:rPr lang="hu-HU" sz="2800" u="sng" dirty="0" smtClean="0"/>
              <a:t>100 pontjából </a:t>
            </a:r>
            <a:r>
              <a:rPr lang="hu-HU" sz="2800" dirty="0" smtClean="0"/>
              <a:t>legalább </a:t>
            </a:r>
            <a:r>
              <a:rPr lang="hu-HU" sz="2800" b="1" u="sng" dirty="0">
                <a:solidFill>
                  <a:srgbClr val="0070C0"/>
                </a:solidFill>
              </a:rPr>
              <a:t>25 pont </a:t>
            </a:r>
            <a:r>
              <a:rPr lang="hu-HU" sz="2800" dirty="0" smtClean="0"/>
              <a:t>(25%).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dirty="0" smtClean="0"/>
              <a:t>Sikertelen </a:t>
            </a:r>
            <a:r>
              <a:rPr lang="hu-HU" sz="2800" b="1" u="sng" dirty="0" smtClean="0">
                <a:solidFill>
                  <a:srgbClr val="0070C0"/>
                </a:solidFill>
              </a:rPr>
              <a:t>12 </a:t>
            </a:r>
            <a:r>
              <a:rPr lang="hu-HU" sz="2800" b="1" u="sng" dirty="0">
                <a:solidFill>
                  <a:srgbClr val="0070C0"/>
                </a:solidFill>
              </a:rPr>
              <a:t>pont </a:t>
            </a:r>
            <a:r>
              <a:rPr lang="hu-HU" sz="2800" dirty="0" smtClean="0"/>
              <a:t>alatt.</a:t>
            </a:r>
            <a:br>
              <a:rPr lang="hu-HU" sz="2800" dirty="0" smtClean="0"/>
            </a:b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 smtClean="0"/>
              <a:t>A sikeres vizsgához szóbelit </a:t>
            </a:r>
            <a:r>
              <a:rPr lang="hu-HU" sz="2800" b="1" dirty="0"/>
              <a:t>is kell tenni</a:t>
            </a:r>
            <a:r>
              <a:rPr lang="hu-HU" sz="2800" dirty="0"/>
              <a:t>,</a:t>
            </a:r>
            <a:r>
              <a:rPr lang="hu-HU" sz="2800" b="1" dirty="0"/>
              <a:t> ha </a:t>
            </a:r>
            <a:r>
              <a:rPr lang="hu-HU" sz="2800" dirty="0" smtClean="0"/>
              <a:t>az írásbelin </a:t>
            </a:r>
            <a:r>
              <a:rPr lang="hu-HU" sz="2800" b="1" u="sng" dirty="0" smtClean="0">
                <a:solidFill>
                  <a:srgbClr val="0070C0"/>
                </a:solidFill>
              </a:rPr>
              <a:t>12-24 </a:t>
            </a:r>
            <a:r>
              <a:rPr lang="hu-HU" sz="2800" b="1" u="sng" dirty="0">
                <a:solidFill>
                  <a:srgbClr val="0070C0"/>
                </a:solidFill>
              </a:rPr>
              <a:t>pontot</a:t>
            </a:r>
            <a:r>
              <a:rPr lang="hu-HU" sz="2800" b="1" dirty="0">
                <a:solidFill>
                  <a:srgbClr val="0070C0"/>
                </a:solidFill>
              </a:rPr>
              <a:t> </a:t>
            </a:r>
            <a:r>
              <a:rPr lang="hu-HU" sz="2800" dirty="0"/>
              <a:t>ért el a vizsgázó</a:t>
            </a:r>
            <a:r>
              <a:rPr lang="hu-HU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800" b="1" dirty="0" smtClean="0"/>
              <a:t>DE</a:t>
            </a:r>
            <a:r>
              <a:rPr lang="hu-HU" sz="2800" dirty="0" smtClean="0"/>
              <a:t> ha </a:t>
            </a:r>
            <a:r>
              <a:rPr lang="hu-HU" sz="2800" dirty="0"/>
              <a:t>szükséges a szóbeli, akkor a vizsga összesen </a:t>
            </a:r>
            <a:r>
              <a:rPr lang="hu-HU" sz="2800" b="1" dirty="0"/>
              <a:t>150 pontos</a:t>
            </a:r>
            <a:r>
              <a:rPr lang="hu-HU" sz="2800" dirty="0"/>
              <a:t>, és az 50 pontos szóbelivel </a:t>
            </a:r>
            <a:r>
              <a:rPr lang="hu-HU" sz="2800" b="1" dirty="0"/>
              <a:t>együtt legalább 38 </a:t>
            </a:r>
            <a:r>
              <a:rPr lang="hu-HU" sz="2800" b="1" dirty="0" smtClean="0"/>
              <a:t>pont (25%) </a:t>
            </a:r>
            <a:r>
              <a:rPr lang="hu-HU" sz="2800" dirty="0"/>
              <a:t>kell a ketteshez.</a:t>
            </a:r>
          </a:p>
        </p:txBody>
      </p:sp>
    </p:spTree>
    <p:extLst>
      <p:ext uri="{BB962C8B-B14F-4D97-AF65-F5344CB8AC3E}">
        <p14:creationId xmlns:p14="http://schemas.microsoft.com/office/powerpoint/2010/main" val="13085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8472" y="2382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600" b="1" u="sng" dirty="0">
                <a:solidFill>
                  <a:srgbClr val="0070C0"/>
                </a:solidFill>
              </a:rPr>
              <a:t>Történelem</a:t>
            </a:r>
            <a:r>
              <a:rPr lang="hu-HU" sz="3600" b="1" dirty="0">
                <a:solidFill>
                  <a:srgbClr val="0070C0"/>
                </a:solidFill>
              </a:rPr>
              <a:t>			</a:t>
            </a:r>
            <a:endParaRPr lang="hu-HU" sz="3600" b="1" dirty="0" smtClean="0">
              <a:solidFill>
                <a:srgbClr val="0070C0"/>
              </a:solidFill>
            </a:endParaRPr>
          </a:p>
          <a:p>
            <a:r>
              <a:rPr lang="hu-HU" sz="3600" b="1" dirty="0" smtClean="0">
                <a:solidFill>
                  <a:srgbClr val="00B050"/>
                </a:solidFill>
              </a:rPr>
              <a:t>2025. május 7. </a:t>
            </a:r>
            <a:r>
              <a:rPr lang="hu-HU" sz="3600" b="1" dirty="0">
                <a:solidFill>
                  <a:srgbClr val="00B050"/>
                </a:solidFill>
              </a:rPr>
              <a:t>9.00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361951" y="1899878"/>
            <a:ext cx="112748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AutoNum type="romanUcPeriod"/>
            </a:pPr>
            <a:r>
              <a:rPr lang="hu-HU" sz="3200" dirty="0"/>
              <a:t>180 perc </a:t>
            </a:r>
            <a:endParaRPr lang="hu-HU" sz="3200" dirty="0" smtClean="0"/>
          </a:p>
          <a:p>
            <a:pPr marL="571500" indent="-571500">
              <a:buFont typeface="Wingdings" pitchFamily="2" charset="2"/>
              <a:buAutoNum type="romanUcPeriod"/>
            </a:pPr>
            <a:endParaRPr lang="hu-HU" sz="3200" dirty="0"/>
          </a:p>
          <a:p>
            <a:r>
              <a:rPr lang="hu-HU" sz="3200" u="sng" dirty="0"/>
              <a:t>Összesen 100 pont + a szóbelin szerezhető 50 pont</a:t>
            </a:r>
          </a:p>
          <a:p>
            <a:endParaRPr lang="hu-HU" sz="3200" dirty="0"/>
          </a:p>
          <a:p>
            <a:r>
              <a:rPr lang="hu-HU" sz="3200" b="1" u="sng" dirty="0">
                <a:solidFill>
                  <a:srgbClr val="0070C0"/>
                </a:solidFill>
              </a:rPr>
              <a:t>Használható</a:t>
            </a:r>
            <a:r>
              <a:rPr lang="hu-HU" sz="32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középiskolai történelmi atlasz,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helyesírási szótár – </a:t>
            </a:r>
            <a:r>
              <a:rPr lang="hu-HU" sz="3200" b="1" dirty="0"/>
              <a:t>mindkettőt az iskola biztosítja</a:t>
            </a:r>
          </a:p>
        </p:txBody>
      </p:sp>
    </p:spTree>
    <p:extLst>
      <p:ext uri="{BB962C8B-B14F-4D97-AF65-F5344CB8AC3E}">
        <p14:creationId xmlns:p14="http://schemas.microsoft.com/office/powerpoint/2010/main" val="25911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2964" y="1974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600" b="1" u="sng" dirty="0">
                <a:solidFill>
                  <a:srgbClr val="0070C0"/>
                </a:solidFill>
              </a:rPr>
              <a:t>Angol nyelv</a:t>
            </a:r>
            <a:r>
              <a:rPr lang="hu-HU" sz="3600" b="1" dirty="0">
                <a:solidFill>
                  <a:srgbClr val="FF0000"/>
                </a:solidFill>
              </a:rPr>
              <a:t>			</a:t>
            </a:r>
            <a:endParaRPr lang="hu-HU" sz="3600" b="1" dirty="0" smtClean="0">
              <a:solidFill>
                <a:srgbClr val="FF0000"/>
              </a:solidFill>
            </a:endParaRPr>
          </a:p>
          <a:p>
            <a:r>
              <a:rPr lang="hu-HU" sz="3600" b="1" dirty="0" smtClean="0">
                <a:solidFill>
                  <a:srgbClr val="00B050"/>
                </a:solidFill>
              </a:rPr>
              <a:t>2025. május 8. </a:t>
            </a:r>
            <a:r>
              <a:rPr lang="hu-HU" sz="3600" b="1" dirty="0">
                <a:solidFill>
                  <a:srgbClr val="00B050"/>
                </a:solidFill>
              </a:rPr>
              <a:t>9:00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312964" y="1475031"/>
            <a:ext cx="114354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hu-HU" sz="3200" dirty="0"/>
              <a:t>Olvasott szöveg értése 60 perc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3200" dirty="0"/>
              <a:t>Nyelvhelyesség 30 perc 		</a:t>
            </a:r>
            <a:r>
              <a:rPr lang="hu-HU" sz="3200" i="1" dirty="0"/>
              <a:t>15 perc szünet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3200" dirty="0"/>
              <a:t>Hallott szöveg értése 30 perc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3200" dirty="0"/>
              <a:t>Íráskészség 60 perc </a:t>
            </a:r>
            <a:endParaRPr lang="hu-HU" sz="3200" dirty="0" smtClean="0"/>
          </a:p>
          <a:p>
            <a:pPr marL="571500" indent="-571500">
              <a:buFont typeface="+mj-lt"/>
              <a:buAutoNum type="romanUcPeriod"/>
            </a:pPr>
            <a:endParaRPr lang="hu-HU" sz="3200" dirty="0"/>
          </a:p>
          <a:p>
            <a:r>
              <a:rPr lang="hu-HU" sz="3200" u="sng" dirty="0"/>
              <a:t>Összesen: 117 pont + a szóbelin szerezhető 33 </a:t>
            </a:r>
            <a:r>
              <a:rPr lang="hu-HU" sz="3200" u="sng" dirty="0" smtClean="0"/>
              <a:t>pont</a:t>
            </a:r>
          </a:p>
          <a:p>
            <a:endParaRPr lang="hu-HU" sz="3200" dirty="0"/>
          </a:p>
          <a:p>
            <a:r>
              <a:rPr lang="hu-HU" sz="3200" b="1" u="sng" dirty="0">
                <a:solidFill>
                  <a:srgbClr val="0070C0"/>
                </a:solidFill>
              </a:rPr>
              <a:t>Használható: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Szótárt</a:t>
            </a:r>
            <a:r>
              <a:rPr lang="hu-HU" sz="3200" dirty="0">
                <a:solidFill>
                  <a:schemeClr val="accent1"/>
                </a:solidFill>
              </a:rPr>
              <a:t> </a:t>
            </a:r>
            <a:r>
              <a:rPr lang="hu-HU" sz="3200" dirty="0"/>
              <a:t>csak a negyedik résznél lehet használni, </a:t>
            </a:r>
            <a:r>
              <a:rPr lang="hu-HU" sz="3200" b="1" dirty="0"/>
              <a:t>lehetőség szerint a vizsgázó biztosítja.</a:t>
            </a:r>
          </a:p>
        </p:txBody>
      </p:sp>
    </p:spTree>
    <p:extLst>
      <p:ext uri="{BB962C8B-B14F-4D97-AF65-F5344CB8AC3E}">
        <p14:creationId xmlns:p14="http://schemas.microsoft.com/office/powerpoint/2010/main" val="10557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3173" y="295272"/>
            <a:ext cx="1026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u="sng" dirty="0" smtClean="0">
                <a:solidFill>
                  <a:srgbClr val="0070C0"/>
                </a:solidFill>
              </a:rPr>
              <a:t>Mentesség esetén választható tantárgyak:</a:t>
            </a:r>
            <a:endParaRPr lang="hu-HU" sz="3600" b="1" u="sng" dirty="0">
              <a:solidFill>
                <a:srgbClr val="0070C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3173" y="1050124"/>
            <a:ext cx="1134026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rgbClr val="0070C0"/>
                </a:solidFill>
              </a:rPr>
              <a:t>Biológia</a:t>
            </a:r>
            <a:r>
              <a:rPr lang="hu-HU" sz="4400" b="1" u="sng" dirty="0"/>
              <a:t> </a:t>
            </a:r>
            <a:r>
              <a:rPr lang="hu-HU" sz="3200" b="1" u="sng" dirty="0" smtClean="0"/>
              <a:t>12. és 13. a, b, e, f</a:t>
            </a:r>
            <a:r>
              <a:rPr lang="hu-HU" sz="3200" b="1" dirty="0" smtClean="0"/>
              <a:t> </a:t>
            </a:r>
          </a:p>
          <a:p>
            <a:r>
              <a:rPr lang="hu-HU" sz="3200" b="1" dirty="0" smtClean="0">
                <a:solidFill>
                  <a:srgbClr val="00B050"/>
                </a:solidFill>
              </a:rPr>
              <a:t>2025. május 13. </a:t>
            </a:r>
            <a:r>
              <a:rPr lang="hu-HU" sz="3200" b="1" u="sng" dirty="0" smtClean="0">
                <a:solidFill>
                  <a:srgbClr val="00B050"/>
                </a:solidFill>
              </a:rPr>
              <a:t>8:00</a:t>
            </a:r>
          </a:p>
          <a:p>
            <a:r>
              <a:rPr lang="hu-HU" sz="3200" dirty="0" smtClean="0"/>
              <a:t>Egy központi feladatlap 150 perc</a:t>
            </a:r>
          </a:p>
          <a:p>
            <a:r>
              <a:rPr lang="hu-HU" sz="3200" u="sng" dirty="0" smtClean="0"/>
              <a:t>100 pont + </a:t>
            </a:r>
            <a:r>
              <a:rPr lang="hu-HU" sz="3200" u="sng" dirty="0"/>
              <a:t>a </a:t>
            </a:r>
            <a:r>
              <a:rPr lang="hu-HU" sz="3200" u="sng" dirty="0" smtClean="0"/>
              <a:t>szóbelin </a:t>
            </a:r>
            <a:r>
              <a:rPr lang="hu-HU" sz="3200" u="sng" dirty="0"/>
              <a:t>szerezhető 50 </a:t>
            </a:r>
            <a:r>
              <a:rPr lang="hu-HU" sz="3200" u="sng" dirty="0" smtClean="0"/>
              <a:t>pont (választható a projekt)</a:t>
            </a:r>
            <a:endParaRPr lang="hu-HU" sz="3200" u="sng" dirty="0"/>
          </a:p>
          <a:p>
            <a:endParaRPr lang="hu-HU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503172" y="4050525"/>
            <a:ext cx="113402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rgbClr val="0070C0"/>
                </a:solidFill>
              </a:rPr>
              <a:t>Kémia</a:t>
            </a:r>
            <a:r>
              <a:rPr lang="hu-HU" sz="3200" b="1" u="sng" dirty="0" smtClean="0">
                <a:solidFill>
                  <a:srgbClr val="0070C0"/>
                </a:solidFill>
              </a:rPr>
              <a:t> </a:t>
            </a:r>
            <a:r>
              <a:rPr lang="hu-HU" sz="3200" b="1" u="sng" dirty="0" smtClean="0"/>
              <a:t>12. és 13. d</a:t>
            </a:r>
            <a:r>
              <a:rPr lang="hu-HU" sz="32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hu-HU" sz="3200" b="1" dirty="0" smtClean="0">
                <a:solidFill>
                  <a:srgbClr val="00B050"/>
                </a:solidFill>
              </a:rPr>
              <a:t>2025. május 15. 8:00</a:t>
            </a:r>
          </a:p>
          <a:p>
            <a:r>
              <a:rPr lang="hu-HU" sz="3200" dirty="0"/>
              <a:t>E</a:t>
            </a:r>
            <a:r>
              <a:rPr lang="hu-HU" sz="3200" dirty="0" smtClean="0"/>
              <a:t>gy központi feladatlap 150 perc</a:t>
            </a:r>
          </a:p>
          <a:p>
            <a:r>
              <a:rPr lang="hu-HU" sz="3200" u="sng" dirty="0" smtClean="0"/>
              <a:t>100 pont + </a:t>
            </a:r>
            <a:r>
              <a:rPr lang="hu-HU" sz="3200" u="sng" dirty="0"/>
              <a:t>a szóbelin szerezhető 50 </a:t>
            </a:r>
            <a:r>
              <a:rPr lang="hu-HU" sz="3200" u="sng" dirty="0" smtClean="0"/>
              <a:t>pont</a:t>
            </a:r>
            <a:endParaRPr lang="hu-HU" sz="3200" u="sng" dirty="0"/>
          </a:p>
          <a:p>
            <a:endParaRPr lang="hu-HU" sz="2800" u="sng" dirty="0"/>
          </a:p>
        </p:txBody>
      </p:sp>
    </p:spTree>
    <p:extLst>
      <p:ext uri="{BB962C8B-B14F-4D97-AF65-F5344CB8AC3E}">
        <p14:creationId xmlns:p14="http://schemas.microsoft.com/office/powerpoint/2010/main" val="24899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34736" y="260803"/>
            <a:ext cx="10058400" cy="719138"/>
          </a:xfrm>
        </p:spPr>
        <p:txBody>
          <a:bodyPr>
            <a:noAutofit/>
          </a:bodyPr>
          <a:lstStyle/>
          <a:p>
            <a:r>
              <a:rPr lang="hu-HU" sz="3200" b="1" u="sng" dirty="0" smtClean="0">
                <a:solidFill>
                  <a:srgbClr val="0070C0"/>
                </a:solidFill>
                <a:latin typeface="+mn-lt"/>
              </a:rPr>
              <a:t>Mentesség esetén választható tantárgyak: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34736" y="3830186"/>
            <a:ext cx="11772900" cy="28482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b="1" u="sng" dirty="0">
                <a:solidFill>
                  <a:srgbClr val="0070C0"/>
                </a:solidFill>
              </a:rPr>
              <a:t>Digitális kultúra </a:t>
            </a:r>
            <a:r>
              <a:rPr lang="hu-HU" sz="3200" b="1" u="sng" dirty="0">
                <a:solidFill>
                  <a:schemeClr val="tx1"/>
                </a:solidFill>
              </a:rPr>
              <a:t>bármelyik osztályban</a:t>
            </a:r>
            <a:r>
              <a:rPr lang="hu-HU" sz="3200" b="1" dirty="0">
                <a:solidFill>
                  <a:schemeClr val="tx1"/>
                </a:solidFill>
              </a:rPr>
              <a:t> </a:t>
            </a:r>
            <a:endParaRPr lang="hu-HU" sz="32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b="1" dirty="0" smtClean="0">
                <a:solidFill>
                  <a:srgbClr val="00B050"/>
                </a:solidFill>
              </a:rPr>
              <a:t>2025. május </a:t>
            </a:r>
            <a:r>
              <a:rPr lang="hu-HU" sz="3200" b="1" dirty="0">
                <a:solidFill>
                  <a:srgbClr val="00B050"/>
                </a:solidFill>
              </a:rPr>
              <a:t>21. </a:t>
            </a:r>
            <a:r>
              <a:rPr lang="hu-HU" sz="3200" b="1" dirty="0" smtClean="0">
                <a:solidFill>
                  <a:srgbClr val="00B050"/>
                </a:solidFill>
              </a:rPr>
              <a:t>8:00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chemeClr val="tx1"/>
                </a:solidFill>
              </a:rPr>
              <a:t>Gyakorlati vizsga – egy </a:t>
            </a:r>
            <a:r>
              <a:rPr lang="hu-HU" sz="3200" dirty="0">
                <a:solidFill>
                  <a:schemeClr val="tx1"/>
                </a:solidFill>
              </a:rPr>
              <a:t>központi feladatlap 180 perc</a:t>
            </a:r>
            <a:r>
              <a:rPr lang="hu-HU" sz="3200" dirty="0" smtClean="0">
                <a:solidFill>
                  <a:schemeClr val="tx1"/>
                </a:solidFill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hu-HU" sz="3200" b="1" u="sng" dirty="0" smtClean="0">
                <a:solidFill>
                  <a:schemeClr val="tx1"/>
                </a:solidFill>
              </a:rPr>
              <a:t>100 pont, ugyanazok a szabályok vonatkoznak rá</a:t>
            </a:r>
          </a:p>
          <a:p>
            <a:pPr>
              <a:buFont typeface="Wingdings" pitchFamily="2" charset="2"/>
              <a:buNone/>
            </a:pPr>
            <a:r>
              <a:rPr lang="hu-HU" sz="3200" b="1" u="sng" dirty="0" smtClean="0">
                <a:solidFill>
                  <a:schemeClr val="tx1"/>
                </a:solidFill>
              </a:rPr>
              <a:t>mint a matematikára.</a:t>
            </a:r>
          </a:p>
        </p:txBody>
      </p:sp>
      <p:sp>
        <p:nvSpPr>
          <p:cNvPr id="4" name="Téglalap 3"/>
          <p:cNvSpPr/>
          <p:nvPr/>
        </p:nvSpPr>
        <p:spPr>
          <a:xfrm>
            <a:off x="334736" y="1097013"/>
            <a:ext cx="1120684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u="sng" dirty="0">
                <a:solidFill>
                  <a:srgbClr val="0070C0"/>
                </a:solidFill>
              </a:rPr>
              <a:t>Fizika </a:t>
            </a:r>
            <a:r>
              <a:rPr lang="hu-HU" sz="3200" b="1" u="sng" dirty="0" smtClean="0"/>
              <a:t>12. g és </a:t>
            </a:r>
            <a:r>
              <a:rPr lang="hu-HU" sz="3200" b="1" u="sng" dirty="0" smtClean="0"/>
              <a:t>13. </a:t>
            </a:r>
            <a:r>
              <a:rPr lang="hu-HU" sz="3200" b="1" u="sng" dirty="0"/>
              <a:t>g</a:t>
            </a:r>
            <a:r>
              <a:rPr lang="hu-HU" sz="3200" b="1" dirty="0"/>
              <a:t> </a:t>
            </a:r>
            <a:endParaRPr lang="hu-HU" sz="3200" b="1" dirty="0" smtClean="0"/>
          </a:p>
          <a:p>
            <a:r>
              <a:rPr lang="hu-HU" sz="3200" b="1" dirty="0" smtClean="0">
                <a:solidFill>
                  <a:srgbClr val="00B050"/>
                </a:solidFill>
              </a:rPr>
              <a:t>2025. május 20. </a:t>
            </a:r>
            <a:r>
              <a:rPr lang="hu-HU" sz="3200" b="1" dirty="0">
                <a:solidFill>
                  <a:srgbClr val="00B050"/>
                </a:solidFill>
              </a:rPr>
              <a:t>8:00</a:t>
            </a:r>
          </a:p>
          <a:p>
            <a:pPr>
              <a:buFont typeface="Wingdings" pitchFamily="2" charset="2"/>
              <a:buNone/>
            </a:pPr>
            <a:r>
              <a:rPr lang="hu-HU" sz="3200" dirty="0"/>
              <a:t>Egy központi feladatlap 150 perc</a:t>
            </a:r>
          </a:p>
          <a:p>
            <a:pPr>
              <a:buFont typeface="Wingdings" pitchFamily="2" charset="2"/>
              <a:buNone/>
            </a:pPr>
            <a:r>
              <a:rPr lang="hu-HU" sz="3200" u="sng" dirty="0"/>
              <a:t>90 pont + a szóbelin szerezhető 60 pont (választható a projekt)</a:t>
            </a:r>
          </a:p>
        </p:txBody>
      </p:sp>
    </p:spTree>
    <p:extLst>
      <p:ext uri="{BB962C8B-B14F-4D97-AF65-F5344CB8AC3E}">
        <p14:creationId xmlns:p14="http://schemas.microsoft.com/office/powerpoint/2010/main" val="18026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1644" y="0"/>
            <a:ext cx="1204504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>
                <a:solidFill>
                  <a:srgbClr val="0070C0"/>
                </a:solidFill>
              </a:rPr>
              <a:t>Testnevelés:</a:t>
            </a:r>
          </a:p>
          <a:p>
            <a:endParaRPr lang="hu-HU" sz="1400" dirty="0" smtClean="0"/>
          </a:p>
          <a:p>
            <a:r>
              <a:rPr lang="hu-HU" sz="2800" dirty="0" smtClean="0"/>
              <a:t>A vizsga két részből áll, mindkettő </a:t>
            </a:r>
            <a:r>
              <a:rPr lang="hu-HU" sz="2800" b="1" dirty="0" smtClean="0">
                <a:solidFill>
                  <a:srgbClr val="00B050"/>
                </a:solidFill>
              </a:rPr>
              <a:t>a </a:t>
            </a:r>
            <a:r>
              <a:rPr lang="hu-HU" sz="2800" b="1" dirty="0">
                <a:solidFill>
                  <a:srgbClr val="00B050"/>
                </a:solidFill>
              </a:rPr>
              <a:t>szóbeli vizsgák </a:t>
            </a:r>
            <a:r>
              <a:rPr lang="hu-HU" sz="2800" b="1" dirty="0" smtClean="0">
                <a:solidFill>
                  <a:srgbClr val="00B050"/>
                </a:solidFill>
              </a:rPr>
              <a:t>időszakában zajlik</a:t>
            </a:r>
            <a:r>
              <a:rPr lang="hu-HU" sz="2800" dirty="0" smtClean="0"/>
              <a:t>.</a:t>
            </a:r>
          </a:p>
          <a:p>
            <a:endParaRPr lang="hu-HU" sz="1400" dirty="0" smtClean="0"/>
          </a:p>
          <a:p>
            <a:r>
              <a:rPr lang="hu-HU" sz="2800" b="1" u="sng" dirty="0" smtClean="0"/>
              <a:t>A gyakorlati vizsga 100 pont, kötelező részei:</a:t>
            </a:r>
            <a:endParaRPr lang="hu-HU" sz="28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/>
              <a:t>Gimnasztika</a:t>
            </a:r>
            <a:r>
              <a:rPr lang="hu-HU" sz="2400" b="1" dirty="0"/>
              <a:t>: </a:t>
            </a:r>
            <a:r>
              <a:rPr lang="hu-HU" sz="2000" dirty="0"/>
              <a:t>kötélmászás, </a:t>
            </a:r>
            <a:r>
              <a:rPr lang="hu-HU" sz="2000" dirty="0" smtClean="0"/>
              <a:t> 48 ütemű szabad gyakorlat.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/>
              <a:t>Atlétika</a:t>
            </a:r>
            <a:r>
              <a:rPr lang="hu-HU" sz="2400" b="1" dirty="0"/>
              <a:t>: </a:t>
            </a:r>
            <a:r>
              <a:rPr lang="hu-HU" sz="2000" dirty="0"/>
              <a:t>futás (60 méter vagy 2000 méter</a:t>
            </a:r>
            <a:r>
              <a:rPr lang="hu-HU" sz="2000" dirty="0" smtClean="0"/>
              <a:t>), atlétikai </a:t>
            </a:r>
            <a:r>
              <a:rPr lang="hu-HU" sz="2000" dirty="0"/>
              <a:t>ugrás (távol- vagy magasugrás</a:t>
            </a:r>
            <a:r>
              <a:rPr lang="hu-HU" sz="2000" dirty="0" smtClean="0"/>
              <a:t>), atlétikai </a:t>
            </a:r>
            <a:r>
              <a:rPr lang="hu-HU" sz="2000" dirty="0"/>
              <a:t>dobás (kislabdahajítás vagy súlylökés</a:t>
            </a:r>
            <a:r>
              <a:rPr lang="hu-HU" sz="2000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/>
              <a:t>Torna</a:t>
            </a:r>
            <a:r>
              <a:rPr lang="hu-HU" sz="2400" b="1" dirty="0"/>
              <a:t>: </a:t>
            </a:r>
            <a:r>
              <a:rPr lang="hu-HU" sz="2000" dirty="0"/>
              <a:t>a szekrényugrás és a talajgyakorlat kötelező</a:t>
            </a:r>
            <a:r>
              <a:rPr lang="hu-HU" sz="2000" dirty="0" smtClean="0"/>
              <a:t>, továbbá </a:t>
            </a:r>
            <a:r>
              <a:rPr lang="hu-HU" sz="2000" dirty="0"/>
              <a:t>a vizsgázónak be kell mutatni egy választott </a:t>
            </a:r>
            <a:r>
              <a:rPr lang="hu-HU" sz="2000" dirty="0" smtClean="0"/>
              <a:t>tornaszer gyakorlatát.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/>
              <a:t>Testnevelési- </a:t>
            </a:r>
            <a:r>
              <a:rPr lang="hu-HU" sz="2400" b="1" dirty="0"/>
              <a:t>és sportjátékok: </a:t>
            </a:r>
            <a:r>
              <a:rPr lang="hu-HU" sz="2000" dirty="0"/>
              <a:t>két választott labdajáték (kézi- vagy kosár- vagy röplabda vagy labdarúgás</a:t>
            </a:r>
            <a:r>
              <a:rPr lang="hu-HU" sz="2000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/>
              <a:t>Úszás</a:t>
            </a:r>
            <a:r>
              <a:rPr lang="hu-HU" sz="2400" b="1" u="sng" dirty="0" smtClean="0"/>
              <a:t> </a:t>
            </a:r>
            <a:r>
              <a:rPr lang="hu-HU" sz="2400" b="1" u="sng" dirty="0"/>
              <a:t>vagy </a:t>
            </a:r>
            <a:r>
              <a:rPr lang="hu-HU" sz="2400" b="1" dirty="0" smtClean="0"/>
              <a:t>küzdősport.</a:t>
            </a:r>
          </a:p>
          <a:p>
            <a:endParaRPr lang="hu-HU" sz="2800" dirty="0"/>
          </a:p>
          <a:p>
            <a:r>
              <a:rPr lang="hu-HU" sz="2800" b="1" u="sng" dirty="0" smtClean="0"/>
              <a:t>Szóbeli vizsga: 50 pont</a:t>
            </a:r>
          </a:p>
          <a:p>
            <a:r>
              <a:rPr lang="hu-HU" sz="2400" dirty="0" smtClean="0"/>
              <a:t>A és B tételek a vizsgáztató tanár által összeállított témakörökből testnevelés-elméleti</a:t>
            </a:r>
            <a:r>
              <a:rPr lang="hu-HU" sz="2400" dirty="0"/>
              <a:t>, testkultúrával kapcsolatos, egészségtani </a:t>
            </a:r>
            <a:r>
              <a:rPr lang="hu-HU" sz="2400" dirty="0" smtClean="0"/>
              <a:t>kérdésekkel.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355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A vizsgák menete</a:t>
            </a:r>
            <a:br>
              <a:rPr lang="hu-HU" dirty="0" smtClean="0"/>
            </a:br>
            <a:r>
              <a:rPr lang="hu-HU" dirty="0" smtClean="0"/>
              <a:t>A szóbeli vizsgák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9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2597" y="886209"/>
            <a:ext cx="1171523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/>
              <a:t>Szóbeli </a:t>
            </a:r>
            <a:r>
              <a:rPr lang="hu-HU" sz="3600" b="1" dirty="0"/>
              <a:t>vizsgák</a:t>
            </a:r>
            <a:r>
              <a:rPr lang="hu-HU" sz="3600" b="1" dirty="0" smtClean="0"/>
              <a:t>:</a:t>
            </a:r>
          </a:p>
          <a:p>
            <a:endParaRPr lang="hu-HU" sz="3600" b="1" u="sng" dirty="0"/>
          </a:p>
          <a:p>
            <a:r>
              <a:rPr lang="hu-HU" sz="3200" dirty="0"/>
              <a:t>Emelt </a:t>
            </a:r>
            <a:r>
              <a:rPr lang="hu-HU" sz="3200" dirty="0" smtClean="0"/>
              <a:t>szinten 	június 3 -11.</a:t>
            </a:r>
          </a:p>
          <a:p>
            <a:endParaRPr lang="hu-HU" sz="3200" dirty="0"/>
          </a:p>
          <a:p>
            <a:r>
              <a:rPr lang="hu-HU" sz="3200" dirty="0" smtClean="0"/>
              <a:t>Középszinten 	       június 16 – július 2.</a:t>
            </a:r>
          </a:p>
          <a:p>
            <a:endParaRPr lang="hu-HU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b="1" dirty="0" smtClean="0">
                <a:solidFill>
                  <a:srgbClr val="00B050"/>
                </a:solidFill>
              </a:rPr>
              <a:t>12. és 13. osztályonként külön </a:t>
            </a:r>
            <a:r>
              <a:rPr lang="hu-HU" sz="3200" b="1" dirty="0">
                <a:solidFill>
                  <a:srgbClr val="00B050"/>
                </a:solidFill>
              </a:rPr>
              <a:t>vizsgabizottság,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b="1" dirty="0" smtClean="0">
                <a:solidFill>
                  <a:srgbClr val="00B050"/>
                </a:solidFill>
              </a:rPr>
              <a:t>minden vizsgatárgyat, amiből vizsga van, </a:t>
            </a:r>
            <a:r>
              <a:rPr lang="hu-HU" sz="3200" b="1" dirty="0">
                <a:solidFill>
                  <a:srgbClr val="00B050"/>
                </a:solidFill>
              </a:rPr>
              <a:t>egy napon kell </a:t>
            </a:r>
            <a:r>
              <a:rPr lang="hu-HU" sz="3200" b="1" dirty="0" smtClean="0">
                <a:solidFill>
                  <a:srgbClr val="00B050"/>
                </a:solidFill>
              </a:rPr>
              <a:t>teljesíteni, kivéve a testnevelés vizsgatárgy esetében.</a:t>
            </a:r>
            <a:endParaRPr lang="hu-HU" sz="3200" b="1" dirty="0">
              <a:solidFill>
                <a:srgbClr val="00B050"/>
              </a:solidFill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3249385" y="2090057"/>
            <a:ext cx="644979" cy="465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3249384" y="3075214"/>
            <a:ext cx="644979" cy="465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17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00742" y="1759607"/>
            <a:ext cx="11410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u="sng" dirty="0"/>
              <a:t>személyi igazolvány,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/>
              <a:t>íróeszközök, szükség esetén segédeszközök, számológép, körző, vonalzó, szögmérő</a:t>
            </a:r>
            <a:r>
              <a:rPr lang="hu-HU" sz="3600" dirty="0" smtClean="0"/>
              <a:t>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/>
              <a:t>emelt szinten a „behívó levél</a:t>
            </a:r>
            <a:r>
              <a:rPr lang="hu-HU" sz="3600" dirty="0" smtClean="0"/>
              <a:t>”,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/>
              <a:t>a vizsgának megfelelő öltözet. </a:t>
            </a:r>
          </a:p>
        </p:txBody>
      </p:sp>
      <p:sp>
        <p:nvSpPr>
          <p:cNvPr id="3" name="Téglalap 2"/>
          <p:cNvSpPr/>
          <p:nvPr/>
        </p:nvSpPr>
        <p:spPr>
          <a:xfrm>
            <a:off x="500742" y="492970"/>
            <a:ext cx="849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/>
              <a:t>Mit kell hozni </a:t>
            </a:r>
            <a:r>
              <a:rPr lang="hu-HU" sz="3600" b="1" dirty="0" smtClean="0"/>
              <a:t>a szóbeli </a:t>
            </a:r>
            <a:r>
              <a:rPr lang="hu-HU" sz="3600" b="1" dirty="0"/>
              <a:t>vizsgákra?</a:t>
            </a:r>
          </a:p>
        </p:txBody>
      </p:sp>
    </p:spTree>
    <p:extLst>
      <p:ext uri="{BB962C8B-B14F-4D97-AF65-F5344CB8AC3E}">
        <p14:creationId xmlns:p14="http://schemas.microsoft.com/office/powerpoint/2010/main" val="6067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3578" y="167555"/>
            <a:ext cx="647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u="sng" dirty="0" smtClean="0">
                <a:solidFill>
                  <a:schemeClr val="accent1"/>
                </a:solidFill>
              </a:rPr>
              <a:t>Miből kell vizsgázni a technikumban?</a:t>
            </a:r>
            <a:endParaRPr lang="hu-HU" sz="3200" b="1" u="sng" dirty="0">
              <a:solidFill>
                <a:schemeClr val="accent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35125" y="3777094"/>
            <a:ext cx="5724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						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3181" y="861875"/>
            <a:ext cx="11845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Érettségi vizsga </a:t>
            </a:r>
            <a:r>
              <a:rPr lang="hu-HU" sz="2800" dirty="0" smtClean="0"/>
              <a:t>(az érettségi bizonyítvány megszerzéséig) </a:t>
            </a:r>
            <a:r>
              <a:rPr lang="hu-HU" sz="2800" b="1" dirty="0" smtClean="0"/>
              <a:t>akkor tehető, ha a tanuló teljesítette a vizsgatárgy tanulmányi követelményeit.</a:t>
            </a:r>
            <a:endParaRPr lang="hu-HU" sz="2800" b="1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75591"/>
              </p:ext>
            </p:extLst>
          </p:nvPr>
        </p:nvGraphicFramePr>
        <p:xfrm>
          <a:off x="0" y="2284755"/>
          <a:ext cx="12192000" cy="366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7285">
                  <a:extLst>
                    <a:ext uri="{9D8B030D-6E8A-4147-A177-3AD203B41FA5}">
                      <a16:colId xmlns:a16="http://schemas.microsoft.com/office/drawing/2014/main" val="508637848"/>
                    </a:ext>
                  </a:extLst>
                </a:gridCol>
                <a:gridCol w="5864715">
                  <a:extLst>
                    <a:ext uri="{9D8B030D-6E8A-4147-A177-3AD203B41FA5}">
                      <a16:colId xmlns:a16="http://schemas.microsoft.com/office/drawing/2014/main" val="1342662705"/>
                    </a:ext>
                  </a:extLst>
                </a:gridCol>
              </a:tblGrid>
              <a:tr h="556416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Négy kötelező érettségi vizsgatárgy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Tanulmányi követelmények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7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Magyar nyelv és irodalom 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4 éves tantárgy (</a:t>
                      </a:r>
                      <a:r>
                        <a:rPr lang="hu-HU" sz="2400" i="1" dirty="0" smtClean="0"/>
                        <a:t>április 30. </a:t>
                      </a:r>
                      <a:r>
                        <a:rPr lang="hu-HU" sz="2400" i="1" baseline="0" dirty="0" smtClean="0"/>
                        <a:t>lezárul)</a:t>
                      </a:r>
                      <a:endParaRPr lang="hu-HU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4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Matematika 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4 éves tantárgy (</a:t>
                      </a:r>
                      <a:r>
                        <a:rPr lang="hu-HU" sz="2400" i="1" dirty="0" smtClean="0"/>
                        <a:t>április 30. </a:t>
                      </a:r>
                      <a:r>
                        <a:rPr lang="hu-HU" sz="2400" i="1" baseline="0" dirty="0" smtClean="0"/>
                        <a:t>lezárul)</a:t>
                      </a:r>
                      <a:endParaRPr lang="hu-H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45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Történelem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4 éves tantárgy (</a:t>
                      </a:r>
                      <a:r>
                        <a:rPr lang="hu-HU" sz="2400" i="1" dirty="0" smtClean="0"/>
                        <a:t>április 30. </a:t>
                      </a:r>
                      <a:r>
                        <a:rPr lang="hu-HU" sz="2400" i="1" baseline="0" dirty="0" smtClean="0"/>
                        <a:t>lezárul)</a:t>
                      </a:r>
                      <a:endParaRPr lang="hu-H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74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rgbClr val="FF0000"/>
                          </a:solidFill>
                        </a:rPr>
                        <a:t>Élő idegen nyelv – angol nyelv </a:t>
                      </a:r>
                      <a:endParaRPr lang="hu-H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FF0000"/>
                          </a:solidFill>
                        </a:rPr>
                        <a:t>5 éves tantárgy, 13. évfolyamon is van, DE tehető előrehozott vizsga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2436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chemeClr val="bg1"/>
                          </a:solidFill>
                        </a:rPr>
                        <a:t>+ Szakmai vizsga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643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002060"/>
                          </a:solidFill>
                        </a:rPr>
                        <a:t>Szakmai tantárgyak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002060"/>
                          </a:solidFill>
                        </a:rPr>
                        <a:t>5 éves</a:t>
                      </a:r>
                      <a:r>
                        <a:rPr lang="hu-HU" sz="2400" b="1" baseline="0" dirty="0" smtClean="0">
                          <a:solidFill>
                            <a:srgbClr val="002060"/>
                          </a:solidFill>
                        </a:rPr>
                        <a:t> tanulmányok</a:t>
                      </a:r>
                      <a:endParaRPr lang="hu-HU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348390"/>
                  </a:ext>
                </a:extLst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173181" y="6095738"/>
            <a:ext cx="10626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 smtClean="0"/>
              <a:t>Továbbtanulás </a:t>
            </a:r>
            <a:r>
              <a:rPr lang="hu-HU" sz="3600" dirty="0"/>
              <a:t>esetén </a:t>
            </a:r>
            <a:r>
              <a:rPr lang="hu-HU" sz="3600" dirty="0" smtClean="0"/>
              <a:t>tehető 5. tantárgyból is.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8883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0113" y="812492"/>
            <a:ext cx="116232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u="sng" dirty="0"/>
              <a:t>Szóbeli vizsgák </a:t>
            </a:r>
            <a:r>
              <a:rPr lang="hu-HU" sz="3600" u="sng" dirty="0" smtClean="0"/>
              <a:t>témaköreit </a:t>
            </a:r>
            <a:r>
              <a:rPr lang="hu-HU" sz="3600" b="1" u="sng" dirty="0" smtClean="0"/>
              <a:t>csak </a:t>
            </a:r>
            <a:r>
              <a:rPr lang="hu-HU" sz="3600" u="sng" dirty="0" smtClean="0"/>
              <a:t>középszinten</a:t>
            </a:r>
            <a:r>
              <a:rPr lang="hu-HU" sz="3600" u="sng" dirty="0"/>
              <a:t>: </a:t>
            </a:r>
            <a:endParaRPr lang="hu-HU" sz="3600" u="sng" dirty="0" smtClean="0"/>
          </a:p>
          <a:p>
            <a:r>
              <a:rPr lang="hu-HU" sz="3600" dirty="0" smtClean="0"/>
              <a:t> </a:t>
            </a:r>
            <a:endParaRPr lang="hu-H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600" dirty="0"/>
              <a:t>a szaktanárok </a:t>
            </a:r>
            <a:r>
              <a:rPr lang="hu-HU" sz="3600" dirty="0" smtClean="0"/>
              <a:t>állítják össze.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hu-H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3600" dirty="0" smtClean="0"/>
              <a:t>A tanulók a témaköröket megkapják a szaktanároktól.</a:t>
            </a:r>
          </a:p>
          <a:p>
            <a:r>
              <a:rPr lang="hu-HU" sz="3600" dirty="0" smtClean="0"/>
              <a:t> </a:t>
            </a:r>
            <a:endParaRPr lang="hu-HU" sz="3600" dirty="0"/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2534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8884" y="233674"/>
            <a:ext cx="9371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0070C0"/>
                </a:solidFill>
              </a:rPr>
              <a:t>A szóbeli vizsgák </a:t>
            </a:r>
            <a:r>
              <a:rPr lang="hu-HU" sz="3600" b="1" u="sng" dirty="0" smtClean="0">
                <a:solidFill>
                  <a:srgbClr val="0070C0"/>
                </a:solidFill>
              </a:rPr>
              <a:t>tervezett</a:t>
            </a:r>
            <a:r>
              <a:rPr lang="hu-HU" sz="3600" b="1" dirty="0" smtClean="0">
                <a:solidFill>
                  <a:srgbClr val="0070C0"/>
                </a:solidFill>
              </a:rPr>
              <a:t> időpontjai:</a:t>
            </a:r>
          </a:p>
          <a:p>
            <a:endParaRPr lang="hu-HU" sz="3600" dirty="0" smtClean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598664"/>
              </p:ext>
            </p:extLst>
          </p:nvPr>
        </p:nvGraphicFramePr>
        <p:xfrm>
          <a:off x="258883" y="1013453"/>
          <a:ext cx="1182782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0224">
                  <a:extLst>
                    <a:ext uri="{9D8B030D-6E8A-4147-A177-3AD203B41FA5}">
                      <a16:colId xmlns:a16="http://schemas.microsoft.com/office/drawing/2014/main" val="528132376"/>
                    </a:ext>
                  </a:extLst>
                </a:gridCol>
                <a:gridCol w="3167743">
                  <a:extLst>
                    <a:ext uri="{9D8B030D-6E8A-4147-A177-3AD203B41FA5}">
                      <a16:colId xmlns:a16="http://schemas.microsoft.com/office/drawing/2014/main" val="3647541758"/>
                    </a:ext>
                  </a:extLst>
                </a:gridCol>
                <a:gridCol w="2999854">
                  <a:extLst>
                    <a:ext uri="{9D8B030D-6E8A-4147-A177-3AD203B41FA5}">
                      <a16:colId xmlns:a16="http://schemas.microsoft.com/office/drawing/2014/main" val="3985348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>
                          <a:solidFill>
                            <a:srgbClr val="FFC000"/>
                          </a:solidFill>
                        </a:rPr>
                        <a:t>Tervezett</a:t>
                      </a:r>
                      <a:r>
                        <a:rPr lang="hu-HU" sz="4400" baseline="0" dirty="0" smtClean="0"/>
                        <a:t> i</a:t>
                      </a:r>
                      <a:r>
                        <a:rPr lang="hu-HU" sz="4400" dirty="0" smtClean="0"/>
                        <a:t>dőpont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/>
                        <a:t>Osztály</a:t>
                      </a:r>
                      <a:endParaRPr lang="hu-H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400" dirty="0" smtClean="0"/>
                        <a:t>Osztály</a:t>
                      </a:r>
                      <a:endParaRPr lang="hu-H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605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június 16-17.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200" dirty="0" smtClean="0"/>
                        <a:t>12. F</a:t>
                      </a:r>
                      <a:r>
                        <a:rPr lang="hu-HU" sz="3200" baseline="0" dirty="0" smtClean="0"/>
                        <a:t> </a:t>
                      </a:r>
                      <a:r>
                        <a:rPr lang="hu-HU" sz="3200" dirty="0" smtClean="0"/>
                        <a:t>és 13.</a:t>
                      </a:r>
                      <a:r>
                        <a:rPr lang="hu-HU" sz="3200" baseline="0" dirty="0" smtClean="0"/>
                        <a:t> E</a:t>
                      </a:r>
                      <a:r>
                        <a:rPr lang="hu-HU" sz="3200" dirty="0" smtClean="0"/>
                        <a:t> 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00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3200" dirty="0" smtClean="0"/>
                        <a:t>június 16-17-18.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200" dirty="0" smtClean="0"/>
                        <a:t>12. E és 13. G 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69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június 19-20.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12. B és 13.</a:t>
                      </a:r>
                      <a:r>
                        <a:rPr lang="hu-HU" sz="3200" baseline="0" dirty="0" smtClean="0"/>
                        <a:t> A</a:t>
                      </a:r>
                      <a:endParaRPr lang="hu-H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8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június 18-19-20.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12. D és 13.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46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június 23-24-25.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12. G és 13.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/>
                        <a:t>12. A és 13.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03463"/>
                  </a:ext>
                </a:extLst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258883" y="5093471"/>
            <a:ext cx="11713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A</a:t>
            </a:r>
            <a:r>
              <a:rPr lang="hu-HU" sz="3200" dirty="0">
                <a:solidFill>
                  <a:srgbClr val="FF0000"/>
                </a:solidFill>
              </a:rPr>
              <a:t> </a:t>
            </a:r>
            <a:r>
              <a:rPr lang="hu-HU" sz="3200" dirty="0"/>
              <a:t>vizsgák után kezdődnek  </a:t>
            </a:r>
            <a:r>
              <a:rPr lang="hu-HU" sz="3200" dirty="0" smtClean="0"/>
              <a:t>a 12. évfolyam  </a:t>
            </a:r>
            <a:r>
              <a:rPr lang="hu-HU" sz="3200" dirty="0"/>
              <a:t>egybefüggő </a:t>
            </a:r>
            <a:r>
              <a:rPr lang="hu-HU" sz="3200" dirty="0" smtClean="0"/>
              <a:t>szakmai gyakorlatai.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9791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érettségi vizsga eredménye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6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 idx="4294967295"/>
          </p:nvPr>
        </p:nvSpPr>
        <p:spPr>
          <a:xfrm>
            <a:off x="702128" y="473303"/>
            <a:ext cx="7543800" cy="555625"/>
          </a:xfrm>
        </p:spPr>
        <p:txBody>
          <a:bodyPr>
            <a:normAutofit/>
          </a:bodyPr>
          <a:lstStyle/>
          <a:p>
            <a:endParaRPr lang="hu-HU" sz="3200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5602" name="Tartalom helye 2"/>
          <p:cNvSpPr>
            <a:spLocks noGrp="1"/>
          </p:cNvSpPr>
          <p:nvPr>
            <p:ph idx="4294967295"/>
          </p:nvPr>
        </p:nvSpPr>
        <p:spPr>
          <a:xfrm>
            <a:off x="334735" y="1476602"/>
            <a:ext cx="11406187" cy="3756025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hu-HU" sz="3600" dirty="0" smtClean="0"/>
              <a:t>A </a:t>
            </a:r>
            <a:r>
              <a:rPr lang="hu-HU" sz="3600" dirty="0" smtClean="0"/>
              <a:t>kijavított dolgozatokat meg lehet nézni, a közép szinten és az emelt szinten írtakat egyaránt itt az  iskolában.</a:t>
            </a:r>
          </a:p>
          <a:p>
            <a:pPr>
              <a:buClrTx/>
            </a:pPr>
            <a:endParaRPr lang="hu-HU" sz="3600" dirty="0" smtClean="0"/>
          </a:p>
          <a:p>
            <a:pPr>
              <a:buClrTx/>
            </a:pPr>
            <a:r>
              <a:rPr lang="hu-HU" sz="3600" dirty="0" smtClean="0"/>
              <a:t>A </a:t>
            </a:r>
            <a:r>
              <a:rPr lang="hu-HU" sz="3600" b="1" u="sng" dirty="0" smtClean="0"/>
              <a:t>megtekintés </a:t>
            </a:r>
            <a:r>
              <a:rPr lang="hu-HU" sz="3600" u="sng" dirty="0" smtClean="0"/>
              <a:t> </a:t>
            </a:r>
            <a:r>
              <a:rPr lang="hu-HU" sz="3600" dirty="0" smtClean="0"/>
              <a:t>időpontjáról a vizsgák megkezdése előtt tájékoztatjuk a tanulókat.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800" dirty="0" smtClean="0"/>
          </a:p>
          <a:p>
            <a:pPr marL="0" indent="0">
              <a:buNone/>
            </a:pP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22312" y="182727"/>
            <a:ext cx="6676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u="sng" dirty="0">
                <a:solidFill>
                  <a:srgbClr val="0070C0"/>
                </a:solidFill>
              </a:rPr>
              <a:t>Az érettségi vizsga eredménye</a:t>
            </a:r>
            <a:endParaRPr lang="hu-HU" sz="3200" u="sng" dirty="0">
              <a:solidFill>
                <a:srgbClr val="0070C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08012" y="767502"/>
            <a:ext cx="1153633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/>
              <a:t> Az </a:t>
            </a:r>
            <a:r>
              <a:rPr lang="hu-HU" sz="2800" b="1" dirty="0"/>
              <a:t>írásbeli vizsgán </a:t>
            </a:r>
            <a:r>
              <a:rPr lang="hu-HU" sz="2800" dirty="0"/>
              <a:t>legalább </a:t>
            </a:r>
            <a:r>
              <a:rPr lang="hu-HU" sz="3200" b="1" u="sng" dirty="0">
                <a:solidFill>
                  <a:srgbClr val="FF0000"/>
                </a:solidFill>
              </a:rPr>
              <a:t>12% -</a:t>
            </a:r>
            <a:r>
              <a:rPr lang="hu-HU" sz="3200" b="1" u="sng" dirty="0" err="1">
                <a:solidFill>
                  <a:srgbClr val="FF0000"/>
                </a:solidFill>
              </a:rPr>
              <a:t>ot</a:t>
            </a:r>
            <a:r>
              <a:rPr lang="hu-HU" sz="3200" b="1" u="sng" dirty="0">
                <a:solidFill>
                  <a:srgbClr val="FF0000"/>
                </a:solidFill>
              </a:rPr>
              <a:t> </a:t>
            </a:r>
            <a:r>
              <a:rPr lang="hu-HU" sz="3200" dirty="0"/>
              <a:t> </a:t>
            </a:r>
            <a:r>
              <a:rPr lang="hu-HU" sz="2800" dirty="0"/>
              <a:t>el kell érni ahhoz, hogy a szóbeli vizsgát megkezdhesse a vizsgázó.</a:t>
            </a:r>
            <a:br>
              <a:rPr lang="hu-HU" sz="2800" dirty="0"/>
            </a:br>
            <a:r>
              <a:rPr lang="hu-HU" sz="2800" dirty="0"/>
              <a:t>100 pontos írásbelinél ez </a:t>
            </a:r>
            <a:r>
              <a:rPr lang="hu-HU" sz="2800" b="1" dirty="0"/>
              <a:t>12 pont</a:t>
            </a:r>
            <a:r>
              <a:rPr lang="hu-HU" sz="2800" dirty="0"/>
              <a:t>, </a:t>
            </a:r>
            <a:r>
              <a:rPr lang="hu-HU" sz="2800" dirty="0" smtClean="0"/>
              <a:t>az élő </a:t>
            </a:r>
            <a:r>
              <a:rPr lang="hu-HU" sz="2800" dirty="0"/>
              <a:t>idegen nyelvnél </a:t>
            </a:r>
            <a:r>
              <a:rPr lang="hu-HU" sz="2800" dirty="0" smtClean="0"/>
              <a:t>117 pontos írásbeli vizsgájánál </a:t>
            </a:r>
            <a:r>
              <a:rPr lang="hu-HU" sz="2800" b="1" dirty="0" smtClean="0"/>
              <a:t>14 </a:t>
            </a:r>
            <a:r>
              <a:rPr lang="hu-HU" sz="2800" b="1" dirty="0"/>
              <a:t>pont</a:t>
            </a:r>
            <a:r>
              <a:rPr lang="hu-HU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/>
              <a:t>A </a:t>
            </a:r>
            <a:r>
              <a:rPr lang="hu-HU" sz="3200" b="1" u="sng" dirty="0" smtClean="0">
                <a:solidFill>
                  <a:srgbClr val="FF0000"/>
                </a:solidFill>
              </a:rPr>
              <a:t>12%-</a:t>
            </a:r>
            <a:r>
              <a:rPr lang="hu-HU" sz="3200" b="1" u="sng" dirty="0" err="1" smtClean="0">
                <a:solidFill>
                  <a:srgbClr val="FF0000"/>
                </a:solidFill>
              </a:rPr>
              <a:t>ot</a:t>
            </a:r>
            <a:r>
              <a:rPr lang="hu-HU" sz="3200" dirty="0" smtClean="0"/>
              <a:t> </a:t>
            </a:r>
            <a:r>
              <a:rPr lang="hu-HU" sz="2800" dirty="0" smtClean="0"/>
              <a:t>a </a:t>
            </a:r>
            <a:r>
              <a:rPr lang="hu-HU" sz="2800" b="1" dirty="0" smtClean="0"/>
              <a:t>szóbeli vizsgán </a:t>
            </a:r>
            <a:r>
              <a:rPr lang="hu-HU" sz="2800" dirty="0" smtClean="0"/>
              <a:t>is el kell érni, a legtöbb vizsgatárgynál az 50 pontból </a:t>
            </a:r>
            <a:r>
              <a:rPr lang="hu-HU" sz="2800" b="1" dirty="0" smtClean="0"/>
              <a:t>6 pontot</a:t>
            </a:r>
            <a:r>
              <a:rPr lang="hu-HU" sz="2800" dirty="0" smtClean="0"/>
              <a:t>. </a:t>
            </a:r>
            <a:r>
              <a:rPr lang="hu-HU" sz="2800" b="1" dirty="0" smtClean="0">
                <a:solidFill>
                  <a:srgbClr val="0070C0"/>
                </a:solidFill>
              </a:rPr>
              <a:t>Ha a vizsgázó felelete elérte  a 12%-</a:t>
            </a:r>
            <a:r>
              <a:rPr lang="hu-HU" sz="2800" b="1" dirty="0" err="1" smtClean="0">
                <a:solidFill>
                  <a:srgbClr val="0070C0"/>
                </a:solidFill>
              </a:rPr>
              <a:t>ot</a:t>
            </a:r>
            <a:r>
              <a:rPr lang="hu-HU" sz="2800" b="1" dirty="0" smtClean="0">
                <a:solidFill>
                  <a:srgbClr val="0070C0"/>
                </a:solidFill>
              </a:rPr>
              <a:t>, nem kell póttételt húzatni.</a:t>
            </a: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/>
              <a:t> </a:t>
            </a:r>
            <a:r>
              <a:rPr lang="hu-HU" sz="4400" b="1" u="sng" dirty="0" smtClean="0"/>
              <a:t>DE</a:t>
            </a:r>
            <a:r>
              <a:rPr lang="hu-HU" sz="4400" dirty="0" smtClean="0"/>
              <a:t> </a:t>
            </a:r>
            <a:r>
              <a:rPr lang="hu-HU" sz="2800" dirty="0" smtClean="0"/>
              <a:t>a teljes vizsga csak akkor eredményes, ha szóbeli és az írásbeli eredménye együtt legalább </a:t>
            </a:r>
            <a:r>
              <a:rPr lang="hu-HU" sz="3600" b="1" u="sng" dirty="0" smtClean="0">
                <a:solidFill>
                  <a:srgbClr val="FF0000"/>
                </a:solidFill>
              </a:rPr>
              <a:t>25%</a:t>
            </a:r>
            <a:r>
              <a:rPr lang="hu-HU" sz="3600" dirty="0" smtClean="0"/>
              <a:t>, </a:t>
            </a:r>
            <a:r>
              <a:rPr lang="hu-HU" sz="2800" dirty="0" smtClean="0"/>
              <a:t>a 150 pontos vizsgatárgyak esetén ez összesen minimum </a:t>
            </a:r>
            <a:r>
              <a:rPr lang="hu-HU" sz="2800" b="1" u="sng" dirty="0" smtClean="0"/>
              <a:t>38 pont.</a:t>
            </a:r>
            <a:endParaRPr lang="hu-HU" sz="2800" b="1" u="sng" dirty="0"/>
          </a:p>
        </p:txBody>
      </p:sp>
    </p:spTree>
    <p:extLst>
      <p:ext uri="{BB962C8B-B14F-4D97-AF65-F5344CB8AC3E}">
        <p14:creationId xmlns:p14="http://schemas.microsoft.com/office/powerpoint/2010/main" val="40535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394" y="367393"/>
            <a:ext cx="10058400" cy="689238"/>
          </a:xfrm>
        </p:spPr>
        <p:txBody>
          <a:bodyPr>
            <a:normAutofit fontScale="90000"/>
          </a:bodyPr>
          <a:lstStyle/>
          <a:p>
            <a:r>
              <a:rPr lang="hu-HU" sz="3200" b="1" u="sng" dirty="0">
                <a:solidFill>
                  <a:schemeClr val="accent1"/>
                </a:solidFill>
                <a:latin typeface="+mn-lt"/>
              </a:rPr>
              <a:t>Az érettségi vizsga </a:t>
            </a:r>
            <a:r>
              <a:rPr lang="hu-HU" sz="3200" b="1" u="sng" dirty="0" smtClean="0">
                <a:solidFill>
                  <a:schemeClr val="accent1"/>
                </a:solidFill>
                <a:latin typeface="+mn-lt"/>
              </a:rPr>
              <a:t>eredménye (szóbeli és írásbeli együtt)</a:t>
            </a:r>
            <a:endParaRPr lang="hu-HU" sz="3200" b="1" u="sng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2438" y="1439618"/>
            <a:ext cx="10058400" cy="4050792"/>
          </a:xfrm>
        </p:spPr>
        <p:txBody>
          <a:bodyPr>
            <a:normAutofit/>
          </a:bodyPr>
          <a:lstStyle/>
          <a:p>
            <a:endParaRPr lang="hu-HU" sz="28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59208"/>
              </p:ext>
            </p:extLst>
          </p:nvPr>
        </p:nvGraphicFramePr>
        <p:xfrm>
          <a:off x="367394" y="1439618"/>
          <a:ext cx="11593285" cy="396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592">
                  <a:extLst>
                    <a:ext uri="{9D8B030D-6E8A-4147-A177-3AD203B41FA5}">
                      <a16:colId xmlns:a16="http://schemas.microsoft.com/office/drawing/2014/main" val="3677423344"/>
                    </a:ext>
                  </a:extLst>
                </a:gridCol>
                <a:gridCol w="5233307">
                  <a:extLst>
                    <a:ext uri="{9D8B030D-6E8A-4147-A177-3AD203B41FA5}">
                      <a16:colId xmlns:a16="http://schemas.microsoft.com/office/drawing/2014/main" val="1951233275"/>
                    </a:ext>
                  </a:extLst>
                </a:gridCol>
                <a:gridCol w="3249386">
                  <a:extLst>
                    <a:ext uri="{9D8B030D-6E8A-4147-A177-3AD203B41FA5}">
                      <a16:colId xmlns:a16="http://schemas.microsoft.com/office/drawing/2014/main" val="574526376"/>
                    </a:ext>
                  </a:extLst>
                </a:gridCol>
              </a:tblGrid>
              <a:tr h="1183657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SZÁZALÉK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Teljes pontszám (kivéve matematika és digitális kultúra)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Osztályzat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74412"/>
                  </a:ext>
                </a:extLst>
              </a:tr>
              <a:tr h="649102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100 – 80 %</a:t>
                      </a:r>
                      <a:endParaRPr lang="hu-H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b="1" dirty="0" smtClean="0">
                          <a:solidFill>
                            <a:srgbClr val="FF0000"/>
                          </a:solidFill>
                        </a:rPr>
                        <a:t>150</a:t>
                      </a:r>
                      <a:r>
                        <a:rPr lang="hu-HU" sz="3600" dirty="0" smtClean="0"/>
                        <a:t> –120 </a:t>
                      </a:r>
                      <a:endParaRPr lang="hu-H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5 jeles</a:t>
                      </a:r>
                      <a:endParaRPr lang="hu-H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9966900"/>
                  </a:ext>
                </a:extLst>
              </a:tr>
              <a:tr h="649102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79 – 60 %</a:t>
                      </a:r>
                      <a:endParaRPr lang="hu-H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119 – 90 pont</a:t>
                      </a:r>
                      <a:endParaRPr lang="hu-H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4 jó </a:t>
                      </a:r>
                      <a:endParaRPr lang="hu-H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832734"/>
                  </a:ext>
                </a:extLst>
              </a:tr>
              <a:tr h="649102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59 – 40 %</a:t>
                      </a:r>
                      <a:endParaRPr lang="hu-H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89 – 60 pont</a:t>
                      </a:r>
                      <a:endParaRPr lang="hu-H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3 közepes</a:t>
                      </a:r>
                      <a:endParaRPr lang="hu-H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1376771"/>
                  </a:ext>
                </a:extLst>
              </a:tr>
              <a:tr h="649102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39 – 25 %</a:t>
                      </a:r>
                      <a:endParaRPr lang="hu-H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59 – </a:t>
                      </a:r>
                      <a:r>
                        <a:rPr lang="hu-HU" sz="36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r>
                        <a:rPr lang="hu-HU" sz="3600" dirty="0" smtClean="0"/>
                        <a:t> pont</a:t>
                      </a:r>
                      <a:endParaRPr lang="hu-H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2 elégséges</a:t>
                      </a:r>
                      <a:endParaRPr lang="hu-H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906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3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8842" y="218880"/>
            <a:ext cx="966536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</a:rPr>
              <a:t>INFORMÁCIÓK:</a:t>
            </a:r>
          </a:p>
          <a:p>
            <a:endParaRPr lang="hu-HU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800" dirty="0" smtClean="0">
                <a:hlinkClick r:id="rId2"/>
              </a:rPr>
              <a:t>www.oktatas.hu/köznevelés/érettségi</a:t>
            </a:r>
            <a:endParaRPr lang="hu-H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800" dirty="0" err="1" smtClean="0"/>
              <a:t>Sikur</a:t>
            </a:r>
            <a:r>
              <a:rPr lang="hu-HU" sz="2800" dirty="0" smtClean="0"/>
              <a:t> Tamásné igazgatóhelyettes</a:t>
            </a:r>
            <a:br>
              <a:rPr lang="hu-HU" sz="2800" dirty="0" smtClean="0"/>
            </a:br>
            <a:r>
              <a:rPr lang="hu-HU" sz="2800" dirty="0" smtClean="0"/>
              <a:t>06 66/323 022</a:t>
            </a:r>
            <a:br>
              <a:rPr lang="hu-HU" sz="2800" dirty="0" smtClean="0"/>
            </a:br>
            <a:r>
              <a:rPr lang="hu-HU" sz="2800" dirty="0" smtClean="0"/>
              <a:t>+36 70/508 3088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800" dirty="0" smtClean="0"/>
              <a:t>szentgyorgyi.bszc.hu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42" y="3753826"/>
            <a:ext cx="8982987" cy="2568633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5568043" y="4514849"/>
            <a:ext cx="2465614" cy="180760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675" y="1968722"/>
            <a:ext cx="4938703" cy="2424454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6687685" y="2291811"/>
            <a:ext cx="1240971" cy="4245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800850" y="3175299"/>
            <a:ext cx="849086" cy="302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5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28918" y="791792"/>
            <a:ext cx="98635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0070C0"/>
                </a:solidFill>
              </a:rPr>
              <a:t>Köszönöm a figyelmet!</a:t>
            </a:r>
          </a:p>
          <a:p>
            <a:pPr algn="ctr"/>
            <a:r>
              <a:rPr lang="hu-HU" sz="4400" b="1" dirty="0" smtClean="0">
                <a:solidFill>
                  <a:srgbClr val="0070C0"/>
                </a:solidFill>
              </a:rPr>
              <a:t>Sok sikert kívánok a vizsgákhoz!</a:t>
            </a:r>
            <a:endParaRPr lang="hu-HU" sz="4400" b="1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91" y="2408464"/>
            <a:ext cx="3302560" cy="39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3092" y="346479"/>
            <a:ext cx="1182188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/>
              <a:t>Milyen esetben lehet </a:t>
            </a:r>
            <a:r>
              <a:rPr lang="hu-HU" sz="3600" b="1" u="sng" dirty="0" smtClean="0">
                <a:solidFill>
                  <a:srgbClr val="0070C0"/>
                </a:solidFill>
              </a:rPr>
              <a:t>angol nyelvből </a:t>
            </a:r>
            <a:r>
              <a:rPr lang="hu-HU" sz="3600" b="1" dirty="0" smtClean="0">
                <a:solidFill>
                  <a:srgbClr val="0070C0"/>
                </a:solidFill>
              </a:rPr>
              <a:t> </a:t>
            </a:r>
            <a:r>
              <a:rPr lang="hu-HU" sz="3600" b="1" dirty="0" smtClean="0"/>
              <a:t>előrehozott érettségi vizsgát tenni? </a:t>
            </a:r>
          </a:p>
          <a:p>
            <a:endParaRPr lang="hu-HU" sz="36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3600" dirty="0" smtClean="0"/>
              <a:t>Ha a tanuló a hátralévő évfolyamok tananyagából osztályozó </a:t>
            </a:r>
            <a:r>
              <a:rPr lang="hu-HU" sz="3600" dirty="0"/>
              <a:t>vizsgát </a:t>
            </a:r>
            <a:r>
              <a:rPr lang="hu-HU" sz="3600" dirty="0" smtClean="0"/>
              <a:t>tett.</a:t>
            </a:r>
            <a:r>
              <a:rPr lang="hu-HU" sz="3600" dirty="0" smtClean="0">
                <a:solidFill>
                  <a:srgbClr val="00B050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3600" dirty="0" smtClean="0">
                <a:solidFill>
                  <a:srgbClr val="00B050"/>
                </a:solidFill>
              </a:rPr>
              <a:t>12. évfolyam tavaszi vizsgaidőszakában a 13. évfolyam tananyagából.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hu-HU" sz="3600" b="1" u="sng" dirty="0">
              <a:solidFill>
                <a:srgbClr val="00B050"/>
              </a:solidFill>
            </a:endParaRPr>
          </a:p>
          <a:p>
            <a:r>
              <a:rPr lang="hu-HU" sz="3600" b="1" dirty="0" smtClean="0">
                <a:solidFill>
                  <a:srgbClr val="00B050"/>
                </a:solidFill>
              </a:rPr>
              <a:t>Az osztályozó vizsga várható időpontja </a:t>
            </a:r>
            <a:r>
              <a:rPr lang="hu-HU" sz="3600" b="1" u="sng" dirty="0" smtClean="0">
                <a:solidFill>
                  <a:srgbClr val="00B050"/>
                </a:solidFill>
              </a:rPr>
              <a:t>április vége.</a:t>
            </a:r>
            <a:r>
              <a:rPr lang="hu-HU" sz="3600" b="1" dirty="0" smtClean="0">
                <a:solidFill>
                  <a:srgbClr val="00B050"/>
                </a:solidFill>
              </a:rPr>
              <a:t> Erről a KRÉTA elektronikus naplón keresztül küldünk értesítést.</a:t>
            </a:r>
            <a:endParaRPr lang="hu-H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3884" y="1181708"/>
            <a:ext cx="1138012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12/2020. Korm. </a:t>
            </a:r>
            <a:r>
              <a:rPr lang="hu-HU" altLang="hu-HU" sz="3200" b="1" dirty="0"/>
              <a:t>r</a:t>
            </a:r>
            <a:r>
              <a:rPr kumimoji="0" lang="hu-HU" alt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endelet 258. §</a:t>
            </a:r>
            <a:r>
              <a:rPr lang="hu-HU" altLang="hu-HU" sz="3200" dirty="0"/>
              <a:t> 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(3)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32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(…) az idegen nyelvből letett előrehozott érettségi vizsga a </a:t>
            </a:r>
            <a:r>
              <a:rPr kumimoji="0" lang="hu-HU" altLang="hu-HU" sz="3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szakmai nyelvi foglalkozáson való további részvétel alól nem mentesít.</a:t>
            </a:r>
          </a:p>
        </p:txBody>
      </p:sp>
    </p:spTree>
    <p:extLst>
      <p:ext uri="{BB962C8B-B14F-4D97-AF65-F5344CB8AC3E}">
        <p14:creationId xmlns:p14="http://schemas.microsoft.com/office/powerpoint/2010/main" val="9090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596772"/>
              </p:ext>
            </p:extLst>
          </p:nvPr>
        </p:nvGraphicFramePr>
        <p:xfrm>
          <a:off x="106135" y="122204"/>
          <a:ext cx="12085865" cy="5579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0001">
                  <a:extLst>
                    <a:ext uri="{9D8B030D-6E8A-4147-A177-3AD203B41FA5}">
                      <a16:colId xmlns:a16="http://schemas.microsoft.com/office/drawing/2014/main" val="1657949487"/>
                    </a:ext>
                  </a:extLst>
                </a:gridCol>
                <a:gridCol w="6075864">
                  <a:extLst>
                    <a:ext uri="{9D8B030D-6E8A-4147-A177-3AD203B41FA5}">
                      <a16:colId xmlns:a16="http://schemas.microsoft.com/office/drawing/2014/main" val="604829719"/>
                    </a:ext>
                  </a:extLst>
                </a:gridCol>
              </a:tblGrid>
              <a:tr h="1617419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2025.</a:t>
                      </a:r>
                      <a:r>
                        <a:rPr lang="hu-HU" sz="2400" baseline="0" dirty="0" smtClean="0"/>
                        <a:t> május-június </a:t>
                      </a:r>
                      <a:r>
                        <a:rPr lang="hu-HU" sz="2400" baseline="0" dirty="0" smtClean="0"/>
                        <a:t> </a:t>
                      </a:r>
                    </a:p>
                    <a:p>
                      <a:pPr algn="ctr"/>
                      <a:r>
                        <a:rPr lang="hu-HU" sz="2800" u="sng" baseline="0" dirty="0" smtClean="0"/>
                        <a:t>12</a:t>
                      </a:r>
                      <a:r>
                        <a:rPr lang="hu-HU" sz="2800" u="sng" baseline="0" dirty="0" smtClean="0"/>
                        <a:t>. évfolyam</a:t>
                      </a:r>
                    </a:p>
                    <a:p>
                      <a:pPr algn="ctr"/>
                      <a:r>
                        <a:rPr lang="hu-HU" sz="2400" baseline="0" dirty="0" smtClean="0"/>
                        <a:t>előrehozott vizsgák</a:t>
                      </a:r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2025.</a:t>
                      </a:r>
                      <a:r>
                        <a:rPr lang="hu-HU" sz="2400" baseline="0" dirty="0" smtClean="0"/>
                        <a:t> </a:t>
                      </a:r>
                      <a:r>
                        <a:rPr lang="hu-HU" sz="2400" baseline="0" dirty="0" smtClean="0"/>
                        <a:t>május-június</a:t>
                      </a:r>
                    </a:p>
                    <a:p>
                      <a:pPr algn="ctr"/>
                      <a:r>
                        <a:rPr lang="hu-HU" sz="2800" u="sng" baseline="0" dirty="0" smtClean="0"/>
                        <a:t>13</a:t>
                      </a:r>
                      <a:r>
                        <a:rPr lang="hu-HU" sz="2800" u="sng" baseline="0" dirty="0" smtClean="0"/>
                        <a:t>. évfolyam</a:t>
                      </a:r>
                    </a:p>
                    <a:p>
                      <a:pPr algn="ctr"/>
                      <a:r>
                        <a:rPr lang="hu-HU" sz="2400" baseline="0" dirty="0" smtClean="0"/>
                        <a:t>rendes érettségi + szakmai vizsga</a:t>
                      </a:r>
                      <a:endParaRPr lang="hu-H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657340"/>
                  </a:ext>
                </a:extLst>
              </a:tr>
              <a:tr h="1649997"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rgbClr val="47193D"/>
                          </a:solidFill>
                        </a:rPr>
                        <a:t>1. Magyar </a:t>
                      </a:r>
                      <a:r>
                        <a:rPr lang="hu-HU" sz="2400" b="1" dirty="0" smtClean="0">
                          <a:solidFill>
                            <a:srgbClr val="47193D"/>
                          </a:solidFill>
                        </a:rPr>
                        <a:t>nyelv és irodalom</a:t>
                      </a:r>
                      <a:r>
                        <a:rPr lang="hu-HU" sz="2400" b="1" baseline="0" dirty="0" smtClean="0">
                          <a:solidFill>
                            <a:srgbClr val="47193D"/>
                          </a:solidFill>
                        </a:rPr>
                        <a:t> – </a:t>
                      </a:r>
                      <a:r>
                        <a:rPr lang="hu-HU" sz="2400" b="1" dirty="0" smtClean="0">
                          <a:solidFill>
                            <a:srgbClr val="47193D"/>
                          </a:solidFill>
                        </a:rPr>
                        <a:t>4 éves tantárgy</a:t>
                      </a:r>
                    </a:p>
                    <a:p>
                      <a:r>
                        <a:rPr lang="hu-HU" sz="2400" b="1" dirty="0" smtClean="0">
                          <a:solidFill>
                            <a:srgbClr val="47193D"/>
                          </a:solidFill>
                        </a:rPr>
                        <a:t>2. Matematika</a:t>
                      </a:r>
                      <a:r>
                        <a:rPr lang="hu-HU" sz="2400" b="1" baseline="0" dirty="0" smtClean="0">
                          <a:solidFill>
                            <a:srgbClr val="47193D"/>
                          </a:solidFill>
                        </a:rPr>
                        <a:t> </a:t>
                      </a:r>
                      <a:r>
                        <a:rPr lang="hu-HU" sz="2400" b="1" baseline="0" dirty="0" smtClean="0">
                          <a:solidFill>
                            <a:srgbClr val="47193D"/>
                          </a:solidFill>
                        </a:rPr>
                        <a:t>– </a:t>
                      </a:r>
                      <a:r>
                        <a:rPr lang="hu-HU" sz="2400" b="1" dirty="0" smtClean="0">
                          <a:solidFill>
                            <a:srgbClr val="47193D"/>
                          </a:solidFill>
                        </a:rPr>
                        <a:t>4 éves tantárgy</a:t>
                      </a:r>
                    </a:p>
                    <a:p>
                      <a:r>
                        <a:rPr lang="hu-HU" sz="2400" b="1" dirty="0" smtClean="0">
                          <a:solidFill>
                            <a:srgbClr val="47193D"/>
                          </a:solidFill>
                        </a:rPr>
                        <a:t>3. Történelem</a:t>
                      </a:r>
                      <a:r>
                        <a:rPr lang="hu-HU" sz="2400" b="1" baseline="0" dirty="0" smtClean="0">
                          <a:solidFill>
                            <a:srgbClr val="47193D"/>
                          </a:solidFill>
                        </a:rPr>
                        <a:t> </a:t>
                      </a:r>
                      <a:r>
                        <a:rPr lang="hu-HU" sz="2400" b="1" baseline="0" dirty="0" smtClean="0">
                          <a:solidFill>
                            <a:srgbClr val="47193D"/>
                          </a:solidFill>
                        </a:rPr>
                        <a:t>– </a:t>
                      </a:r>
                      <a:r>
                        <a:rPr lang="hu-HU" sz="2400" b="1" dirty="0" smtClean="0">
                          <a:solidFill>
                            <a:srgbClr val="47193D"/>
                          </a:solidFill>
                        </a:rPr>
                        <a:t>4 éves tantárgy</a:t>
                      </a:r>
                      <a:endParaRPr lang="hu-HU" sz="2400" b="1" dirty="0">
                        <a:solidFill>
                          <a:srgbClr val="4719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u="none" dirty="0" smtClean="0"/>
                        <a:t>Angol nyelv,</a:t>
                      </a:r>
                      <a:r>
                        <a:rPr lang="hu-HU" sz="2400" b="1" u="none" baseline="0" dirty="0" smtClean="0"/>
                        <a:t> </a:t>
                      </a:r>
                      <a:r>
                        <a:rPr lang="hu-HU" sz="2400" b="1" i="1" u="sng" baseline="0" dirty="0" smtClean="0"/>
                        <a:t>abban az esetben, ha nem tett a tanuló korábban előrehozott vizsgát, </a:t>
                      </a:r>
                      <a:r>
                        <a:rPr lang="hu-HU" sz="2400" b="1" i="1" u="sng" baseline="0" dirty="0" smtClean="0">
                          <a:solidFill>
                            <a:srgbClr val="FF0000"/>
                          </a:solidFill>
                        </a:rPr>
                        <a:t>vagy szintemelő vizsgára jelentkezik</a:t>
                      </a:r>
                    </a:p>
                    <a:p>
                      <a:r>
                        <a:rPr lang="hu-HU" sz="2400" b="1" u="none" dirty="0" smtClean="0"/>
                        <a:t>– 5 éves tantárgy</a:t>
                      </a:r>
                      <a:endParaRPr lang="hu-HU" sz="2400" b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880543"/>
                  </a:ext>
                </a:extLst>
              </a:tr>
              <a:tr h="1649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u="none" baseline="0" dirty="0" smtClean="0">
                          <a:solidFill>
                            <a:srgbClr val="47193D"/>
                          </a:solidFill>
                        </a:rPr>
                        <a:t>+ </a:t>
                      </a:r>
                      <a:r>
                        <a:rPr lang="hu-HU" sz="3200" b="1" i="1" u="none" baseline="0" dirty="0" smtClean="0">
                          <a:solidFill>
                            <a:srgbClr val="47193D"/>
                          </a:solidFill>
                        </a:rPr>
                        <a:t>választható</a:t>
                      </a:r>
                      <a:endParaRPr lang="hu-HU" sz="2400" b="1" i="1" u="none" dirty="0" smtClean="0">
                        <a:solidFill>
                          <a:srgbClr val="47193D"/>
                        </a:solidFill>
                      </a:endParaRPr>
                    </a:p>
                    <a:p>
                      <a:r>
                        <a:rPr lang="hu-HU" sz="2400" b="1" u="none" dirty="0" smtClean="0">
                          <a:solidFill>
                            <a:srgbClr val="47193D"/>
                          </a:solidFill>
                        </a:rPr>
                        <a:t>4.</a:t>
                      </a:r>
                      <a:r>
                        <a:rPr lang="hu-HU" sz="2400" b="1" u="none" baseline="0" dirty="0" smtClean="0">
                          <a:solidFill>
                            <a:srgbClr val="47193D"/>
                          </a:solidFill>
                        </a:rPr>
                        <a:t> </a:t>
                      </a:r>
                      <a:r>
                        <a:rPr lang="hu-HU" sz="2400" b="1" u="none" dirty="0" smtClean="0">
                          <a:solidFill>
                            <a:srgbClr val="47193D"/>
                          </a:solidFill>
                        </a:rPr>
                        <a:t>Angol</a:t>
                      </a:r>
                      <a:r>
                        <a:rPr lang="hu-HU" sz="2400" b="1" u="none" baseline="0" dirty="0" smtClean="0">
                          <a:solidFill>
                            <a:srgbClr val="47193D"/>
                          </a:solidFill>
                        </a:rPr>
                        <a:t> nyelv – sikeres osztályozóvizsgával</a:t>
                      </a:r>
                    </a:p>
                    <a:p>
                      <a:r>
                        <a:rPr lang="hu-HU" sz="2400" b="1" u="none" baseline="0" dirty="0" smtClean="0">
                          <a:solidFill>
                            <a:srgbClr val="47193D"/>
                          </a:solidFill>
                        </a:rPr>
                        <a:t> </a:t>
                      </a:r>
                    </a:p>
                    <a:p>
                      <a:r>
                        <a:rPr lang="hu-HU" sz="2400" b="1" u="none" baseline="0" dirty="0" smtClean="0">
                          <a:solidFill>
                            <a:srgbClr val="47193D"/>
                          </a:solidFill>
                        </a:rPr>
                        <a:t>5. tárgyból is lehet</a:t>
                      </a:r>
                      <a:endParaRPr lang="hu-HU" sz="2400" b="1" u="sng" dirty="0">
                        <a:solidFill>
                          <a:srgbClr val="4719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u="sng" dirty="0" smtClean="0"/>
                        <a:t>Szakmai vizsga </a:t>
                      </a:r>
                      <a:r>
                        <a:rPr lang="hu-HU" sz="2400" b="1" dirty="0" smtClean="0"/>
                        <a:t>– emelt szintű érettségi vizsgának minősül</a:t>
                      </a:r>
                    </a:p>
                    <a:p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841587"/>
                  </a:ext>
                </a:extLst>
              </a:tr>
            </a:tbl>
          </a:graphicData>
        </a:graphic>
      </p:graphicFrame>
      <p:sp>
        <p:nvSpPr>
          <p:cNvPr id="3" name="Lefelé nyíl 2"/>
          <p:cNvSpPr/>
          <p:nvPr/>
        </p:nvSpPr>
        <p:spPr>
          <a:xfrm>
            <a:off x="8607713" y="5012871"/>
            <a:ext cx="538843" cy="836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674175" y="5849262"/>
            <a:ext cx="6405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2"/>
                </a:solidFill>
              </a:rPr>
              <a:t>Érettségit és szakmai vizsgát tanúsító </a:t>
            </a:r>
          </a:p>
          <a:p>
            <a:pPr algn="ctr"/>
            <a:r>
              <a:rPr lang="hu-HU" sz="2400" b="1" u="sng" dirty="0" smtClean="0"/>
              <a:t>bizonyítvány</a:t>
            </a:r>
            <a:endParaRPr lang="hu-HU" sz="2400" b="1" u="sng" dirty="0"/>
          </a:p>
        </p:txBody>
      </p:sp>
      <p:sp>
        <p:nvSpPr>
          <p:cNvPr id="5" name="Lefelé nyíl 4"/>
          <p:cNvSpPr/>
          <p:nvPr/>
        </p:nvSpPr>
        <p:spPr>
          <a:xfrm>
            <a:off x="3548660" y="5362002"/>
            <a:ext cx="538843" cy="827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981702" y="6114503"/>
            <a:ext cx="2834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Törzslapkivonat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Jelentkezés érettségi vizsgára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7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96834" y="1990008"/>
            <a:ext cx="11177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B050"/>
                </a:solidFill>
              </a:rPr>
              <a:t>Tanulói jogviszony ideje alatt a tanuló csak a „saját” iskolájában jelentkezhet érettségi vizsgára.</a:t>
            </a:r>
          </a:p>
        </p:txBody>
      </p:sp>
    </p:spTree>
    <p:extLst>
      <p:ext uri="{BB962C8B-B14F-4D97-AF65-F5344CB8AC3E}">
        <p14:creationId xmlns:p14="http://schemas.microsoft.com/office/powerpoint/2010/main" val="42796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8665" y="1175416"/>
            <a:ext cx="1180555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3600" dirty="0"/>
              <a:t>Az érettségire jelentkezést </a:t>
            </a:r>
            <a:r>
              <a:rPr lang="hu-HU" sz="3600" b="1" dirty="0" smtClean="0"/>
              <a:t>az iskola intézi</a:t>
            </a:r>
            <a:r>
              <a:rPr lang="hu-HU" sz="3600" dirty="0" smtClean="0"/>
              <a:t>, az osztályfőnökök és az iskolatitkár segítségével.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hu-HU" sz="36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3600" b="1" dirty="0" smtClean="0">
                <a:solidFill>
                  <a:srgbClr val="00B050"/>
                </a:solidFill>
              </a:rPr>
              <a:t>Telefonszám, email-cím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hu-HU" sz="36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sz="3600" dirty="0" smtClean="0"/>
              <a:t>A jelentkezést </a:t>
            </a:r>
            <a:r>
              <a:rPr lang="hu-HU" sz="3600" b="1" dirty="0"/>
              <a:t>központi adminisztrációs rendszerben</a:t>
            </a:r>
            <a:r>
              <a:rPr lang="hu-HU" sz="3600" dirty="0"/>
              <a:t> </a:t>
            </a:r>
            <a:r>
              <a:rPr lang="hu-HU" sz="3600" dirty="0" smtClean="0"/>
              <a:t>rögzítjük</a:t>
            </a:r>
            <a:r>
              <a:rPr lang="hu-HU" sz="3600" dirty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5494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betű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Fabetű</Template>
  <TotalTime>3888</TotalTime>
  <Words>1295</Words>
  <Application>Microsoft Office PowerPoint</Application>
  <PresentationFormat>Szélesvásznú</PresentationFormat>
  <Paragraphs>247</Paragraphs>
  <Slides>37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2" baseType="lpstr">
      <vt:lpstr>Arial</vt:lpstr>
      <vt:lpstr>Bookman Old Style</vt:lpstr>
      <vt:lpstr>Century Gothic</vt:lpstr>
      <vt:lpstr>Wingdings</vt:lpstr>
      <vt:lpstr>Fabetű</vt:lpstr>
      <vt:lpstr>Tudnivalók az érettségi vizsgáról</vt:lpstr>
      <vt:lpstr>1. Jogszabályok</vt:lpstr>
      <vt:lpstr>PowerPoint-bemutató</vt:lpstr>
      <vt:lpstr>PowerPoint-bemutató</vt:lpstr>
      <vt:lpstr>PowerPoint-bemutató</vt:lpstr>
      <vt:lpstr>PowerPoint-bemutató</vt:lpstr>
      <vt:lpstr>1. Jelentkezés érettségi vizsgára</vt:lpstr>
      <vt:lpstr>PowerPoint-bemutató</vt:lpstr>
      <vt:lpstr>PowerPoint-bemutató</vt:lpstr>
      <vt:lpstr>PowerPoint-bemutató</vt:lpstr>
      <vt:lpstr>PowerPoint-bemutató</vt:lpstr>
      <vt:lpstr>PowerPoint-bemutató</vt:lpstr>
      <vt:lpstr>Mentességek - SNI, BTMN – esetén Milyen mentességekkel kedvezményekkel lehet élni az érettségi vizsgán?</vt:lpstr>
      <vt:lpstr>PowerPoint-bemutató</vt:lpstr>
      <vt:lpstr>2. A vizsgák menete Az írásbeli vizsgák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Mentesség esetén választható tantárgyak:</vt:lpstr>
      <vt:lpstr>PowerPoint-bemutató</vt:lpstr>
      <vt:lpstr>2. A vizsgák menete A szóbeli vizsgák</vt:lpstr>
      <vt:lpstr>PowerPoint-bemutató</vt:lpstr>
      <vt:lpstr>PowerPoint-bemutató</vt:lpstr>
      <vt:lpstr>PowerPoint-bemutató</vt:lpstr>
      <vt:lpstr>PowerPoint-bemutató</vt:lpstr>
      <vt:lpstr>Az érettségi vizsga eredménye</vt:lpstr>
      <vt:lpstr>PowerPoint-bemutató</vt:lpstr>
      <vt:lpstr>PowerPoint-bemutató</vt:lpstr>
      <vt:lpstr>Az érettségi vizsga eredménye (szóbeli és írásbeli együtt)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Tudnivalók az érettségi vizsgáról</dc:title>
  <dc:creator>IGH</dc:creator>
  <cp:lastModifiedBy>IGH</cp:lastModifiedBy>
  <cp:revision>158</cp:revision>
  <dcterms:created xsi:type="dcterms:W3CDTF">2021-01-11T10:06:40Z</dcterms:created>
  <dcterms:modified xsi:type="dcterms:W3CDTF">2025-01-20T14:42:22Z</dcterms:modified>
</cp:coreProperties>
</file>