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319" r:id="rId3"/>
    <p:sldId id="320" r:id="rId4"/>
    <p:sldId id="293" r:id="rId5"/>
    <p:sldId id="332" r:id="rId6"/>
    <p:sldId id="304" r:id="rId7"/>
    <p:sldId id="333" r:id="rId8"/>
    <p:sldId id="347" r:id="rId9"/>
    <p:sldId id="346" r:id="rId10"/>
    <p:sldId id="269" r:id="rId11"/>
    <p:sldId id="273" r:id="rId12"/>
    <p:sldId id="272" r:id="rId13"/>
    <p:sldId id="331" r:id="rId14"/>
    <p:sldId id="275" r:id="rId15"/>
    <p:sldId id="276" r:id="rId16"/>
    <p:sldId id="277" r:id="rId17"/>
    <p:sldId id="336" r:id="rId18"/>
    <p:sldId id="310" r:id="rId19"/>
    <p:sldId id="318" r:id="rId20"/>
    <p:sldId id="334" r:id="rId21"/>
    <p:sldId id="337" r:id="rId22"/>
    <p:sldId id="315" r:id="rId23"/>
    <p:sldId id="338" r:id="rId24"/>
    <p:sldId id="309" r:id="rId25"/>
    <p:sldId id="281" r:id="rId26"/>
    <p:sldId id="340" r:id="rId27"/>
    <p:sldId id="282" r:id="rId28"/>
    <p:sldId id="324" r:id="rId29"/>
    <p:sldId id="341" r:id="rId30"/>
    <p:sldId id="316" r:id="rId31"/>
    <p:sldId id="342" r:id="rId32"/>
    <p:sldId id="344" r:id="rId33"/>
    <p:sldId id="343" r:id="rId34"/>
    <p:sldId id="280" r:id="rId35"/>
    <p:sldId id="328" r:id="rId36"/>
    <p:sldId id="345" r:id="rId37"/>
    <p:sldId id="329" r:id="rId38"/>
    <p:sldId id="330" r:id="rId39"/>
    <p:sldId id="292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5732"/>
    <a:srgbClr val="C65B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Közepesen sötét stílu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58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2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82762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39518-AAD8-4DB8-9D32-6E043EF5A043}" type="datetimeFigureOut">
              <a:rPr lang="hu-HU" smtClean="0"/>
              <a:t>2025.01.10.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AA57AB39-6B4E-49F0-A0D1-63F074E719B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8584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39518-AAD8-4DB8-9D32-6E043EF5A043}" type="datetimeFigureOut">
              <a:rPr lang="hu-HU" smtClean="0"/>
              <a:t>2025.01.10.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7AB39-6B4E-49F0-A0D1-63F074E719B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62175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39518-AAD8-4DB8-9D32-6E043EF5A043}" type="datetimeFigureOut">
              <a:rPr lang="hu-HU" smtClean="0"/>
              <a:t>2025.01.10.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7AB39-6B4E-49F0-A0D1-63F074E719B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52509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39518-AAD8-4DB8-9D32-6E043EF5A043}" type="datetimeFigureOut">
              <a:rPr lang="hu-HU" smtClean="0"/>
              <a:t>2025.01.10.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7AB39-6B4E-49F0-A0D1-63F074E719B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88047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72E39518-AAD8-4DB8-9D32-6E043EF5A043}" type="datetimeFigureOut">
              <a:rPr lang="hu-HU" smtClean="0"/>
              <a:t>2025.01.10.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hu-HU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AA57AB39-6B4E-49F0-A0D1-63F074E719B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11433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39518-AAD8-4DB8-9D32-6E043EF5A043}" type="datetimeFigureOut">
              <a:rPr lang="hu-HU" smtClean="0"/>
              <a:t>2025.01.10.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7AB39-6B4E-49F0-A0D1-63F074E719B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4113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39518-AAD8-4DB8-9D32-6E043EF5A043}" type="datetimeFigureOut">
              <a:rPr lang="hu-HU" smtClean="0"/>
              <a:t>2025.01.10.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7AB39-6B4E-49F0-A0D1-63F074E719B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16532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39518-AAD8-4DB8-9D32-6E043EF5A043}" type="datetimeFigureOut">
              <a:rPr lang="hu-HU" smtClean="0"/>
              <a:t>2025.01.10.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7AB39-6B4E-49F0-A0D1-63F074E719B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15555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39518-AAD8-4DB8-9D32-6E043EF5A043}" type="datetimeFigureOut">
              <a:rPr lang="hu-HU" smtClean="0"/>
              <a:t>2025.01.10.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7AB39-6B4E-49F0-A0D1-63F074E719B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9173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39518-AAD8-4DB8-9D32-6E043EF5A043}" type="datetimeFigureOut">
              <a:rPr lang="hu-HU" smtClean="0"/>
              <a:t>2025.01.10.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7AB39-6B4E-49F0-A0D1-63F074E719B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31401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72E39518-AAD8-4DB8-9D32-6E043EF5A043}" type="datetimeFigureOut">
              <a:rPr lang="hu-HU" smtClean="0"/>
              <a:t>2025.01.10.</a:t>
            </a:fld>
            <a:endParaRPr lang="hu-H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7AB39-6B4E-49F0-A0D1-63F074E719B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73300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72E39518-AAD8-4DB8-9D32-6E043EF5A043}" type="datetimeFigureOut">
              <a:rPr lang="hu-HU" smtClean="0"/>
              <a:t>2025.01.10.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hu-HU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AA57AB39-6B4E-49F0-A0D1-63F074E719B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62682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378131" y="1314123"/>
            <a:ext cx="9966960" cy="3035808"/>
          </a:xfrm>
        </p:spPr>
        <p:txBody>
          <a:bodyPr/>
          <a:lstStyle/>
          <a:p>
            <a:r>
              <a:rPr lang="hu-HU" sz="3200" dirty="0" smtClean="0"/>
              <a:t>Tudnivalók a felsőoktatási felvételiről </a:t>
            </a:r>
            <a:br>
              <a:rPr lang="hu-HU" sz="3200" dirty="0" smtClean="0"/>
            </a:br>
            <a:r>
              <a:rPr lang="hu-HU" sz="3200" dirty="0" smtClean="0"/>
              <a:t>2. A pontszámítás</a:t>
            </a:r>
            <a:br>
              <a:rPr lang="hu-HU" sz="3200" dirty="0" smtClean="0"/>
            </a:br>
            <a:r>
              <a:rPr lang="hu-HU" sz="3200" dirty="0" smtClean="0"/>
              <a:t/>
            </a:r>
            <a:br>
              <a:rPr lang="hu-HU" sz="3200" dirty="0" smtClean="0"/>
            </a:br>
            <a:endParaRPr lang="hu-HU" sz="3200" dirty="0">
              <a:solidFill>
                <a:srgbClr val="0070C0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2025. január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9099" y="3009450"/>
            <a:ext cx="1960109" cy="906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67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 flipH="1">
            <a:off x="383720" y="285214"/>
            <a:ext cx="1172584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u="sng" dirty="0" smtClean="0"/>
              <a:t>A felvételi követelményeket a felsőoktatási intézmény határozza meg. </a:t>
            </a:r>
          </a:p>
          <a:p>
            <a:r>
              <a:rPr lang="hu-HU" sz="2400" b="1" u="sng" dirty="0" smtClean="0">
                <a:solidFill>
                  <a:srgbClr val="FF0000"/>
                </a:solidFill>
              </a:rPr>
              <a:t>Hol tudod megnézni?</a:t>
            </a:r>
            <a:endParaRPr lang="hu-HU" sz="2400" b="1" u="sng" dirty="0">
              <a:solidFill>
                <a:srgbClr val="FF0000"/>
              </a:solidFill>
            </a:endParaRPr>
          </a:p>
          <a:p>
            <a:endParaRPr lang="hu-HU" sz="2400" dirty="0" smtClean="0"/>
          </a:p>
          <a:p>
            <a:endParaRPr lang="hu-HU" sz="2400" dirty="0"/>
          </a:p>
          <a:p>
            <a:endParaRPr lang="hu-HU" sz="2000" dirty="0" smtClean="0">
              <a:solidFill>
                <a:srgbClr val="FF0000"/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536" y="1397303"/>
            <a:ext cx="9381444" cy="4969630"/>
          </a:xfrm>
          <a:prstGeom prst="rect">
            <a:avLst/>
          </a:prstGeom>
        </p:spPr>
      </p:pic>
      <p:sp>
        <p:nvSpPr>
          <p:cNvPr id="7" name="Ellipszis 6"/>
          <p:cNvSpPr/>
          <p:nvPr/>
        </p:nvSpPr>
        <p:spPr>
          <a:xfrm>
            <a:off x="7837714" y="3682092"/>
            <a:ext cx="2098222" cy="90623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1255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67127" y="1225296"/>
            <a:ext cx="9907851" cy="3520440"/>
          </a:xfrm>
        </p:spPr>
        <p:txBody>
          <a:bodyPr>
            <a:normAutofit/>
          </a:bodyPr>
          <a:lstStyle/>
          <a:p>
            <a:r>
              <a:rPr lang="hu-HU" sz="4400" dirty="0" smtClean="0"/>
              <a:t/>
            </a:r>
            <a:br>
              <a:rPr lang="hu-HU" sz="4400" dirty="0" smtClean="0"/>
            </a:br>
            <a:r>
              <a:rPr lang="hu-HU" sz="4400" dirty="0" smtClean="0"/>
              <a:t/>
            </a:r>
            <a:br>
              <a:rPr lang="hu-HU" sz="4400" dirty="0" smtClean="0"/>
            </a:br>
            <a:r>
              <a:rPr lang="hu-HU" sz="4400" dirty="0" smtClean="0"/>
              <a:t>Pontszámítás </a:t>
            </a:r>
            <a:br>
              <a:rPr lang="hu-HU" sz="4400" dirty="0" smtClean="0"/>
            </a:br>
            <a:r>
              <a:rPr lang="hu-HU" sz="4400" dirty="0" smtClean="0"/>
              <a:t>A) Tanulmányi pont + Érettségi pont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sz="400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7799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34736" y="813494"/>
            <a:ext cx="11593285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u="sng" dirty="0" smtClean="0">
                <a:solidFill>
                  <a:srgbClr val="00B050"/>
                </a:solidFill>
              </a:rPr>
              <a:t>A </a:t>
            </a:r>
            <a:r>
              <a:rPr lang="hu-HU" sz="3600" b="1" u="sng" dirty="0" smtClean="0">
                <a:solidFill>
                  <a:srgbClr val="00B050"/>
                </a:solidFill>
              </a:rPr>
              <a:t>tanulmányi pontok </a:t>
            </a:r>
            <a:r>
              <a:rPr lang="hu-HU" sz="2400" u="sng" dirty="0" smtClean="0">
                <a:solidFill>
                  <a:srgbClr val="00B050"/>
                </a:solidFill>
              </a:rPr>
              <a:t>két részből tevődnek össze: </a:t>
            </a:r>
          </a:p>
          <a:p>
            <a:endParaRPr lang="hu-HU" sz="2400" u="sng" dirty="0" smtClean="0">
              <a:solidFill>
                <a:srgbClr val="00B050"/>
              </a:solidFill>
            </a:endParaRPr>
          </a:p>
          <a:p>
            <a:endParaRPr lang="hu-HU" sz="2400" u="sng" dirty="0" smtClean="0">
              <a:solidFill>
                <a:srgbClr val="00B050"/>
              </a:solidFill>
            </a:endParaRPr>
          </a:p>
          <a:p>
            <a:pPr marL="457200" indent="-457200">
              <a:buAutoNum type="arabicPeriod"/>
            </a:pPr>
            <a:r>
              <a:rPr lang="hu-HU" sz="2800" b="1" dirty="0" smtClean="0"/>
              <a:t>a középiskolai osztályzatokból: 100 pont</a:t>
            </a:r>
          </a:p>
          <a:p>
            <a:pPr marL="457200" indent="-457200">
              <a:buAutoNum type="arabicPeriod"/>
            </a:pPr>
            <a:endParaRPr lang="hu-HU" sz="2800" b="1" dirty="0"/>
          </a:p>
          <a:p>
            <a:pPr marL="457200" indent="-457200">
              <a:buAutoNum type="arabicPeriod"/>
            </a:pPr>
            <a:endParaRPr lang="hu-HU" sz="2800" b="1" dirty="0" smtClean="0"/>
          </a:p>
          <a:p>
            <a:pPr marL="457200" indent="-457200">
              <a:buAutoNum type="arabicPeriod"/>
            </a:pPr>
            <a:r>
              <a:rPr lang="hu-HU" sz="2800" b="1" dirty="0" smtClean="0"/>
              <a:t>és az érettségi bizonyítványban szereplő tantárgyak összesített </a:t>
            </a:r>
            <a:r>
              <a:rPr lang="hu-HU" sz="2800" b="1" dirty="0"/>
              <a:t>é</a:t>
            </a:r>
            <a:r>
              <a:rPr lang="hu-HU" sz="2800" b="1" dirty="0" smtClean="0"/>
              <a:t>s </a:t>
            </a:r>
            <a:r>
              <a:rPr lang="hu-HU" sz="2800" b="1" dirty="0" smtClean="0"/>
              <a:t>átlagolt eredményéből: 100 pont</a:t>
            </a:r>
          </a:p>
          <a:p>
            <a:pPr marL="457200" indent="-457200">
              <a:buAutoNum type="arabicPeriod"/>
            </a:pPr>
            <a:endParaRPr lang="hu-HU" sz="2400" u="sng" dirty="0" smtClean="0"/>
          </a:p>
          <a:p>
            <a:endParaRPr lang="hu-HU" sz="2400" b="1" u="sng" dirty="0" smtClean="0"/>
          </a:p>
          <a:p>
            <a:endParaRPr lang="hu-HU" sz="2400" dirty="0" smtClean="0"/>
          </a:p>
        </p:txBody>
      </p:sp>
    </p:spTree>
    <p:extLst>
      <p:ext uri="{BB962C8B-B14F-4D97-AF65-F5344CB8AC3E}">
        <p14:creationId xmlns:p14="http://schemas.microsoft.com/office/powerpoint/2010/main" val="180721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525237" y="1271217"/>
            <a:ext cx="11304814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/>
              <a:t>Öt tantárgy </a:t>
            </a:r>
            <a:r>
              <a:rPr lang="hu-HU" sz="3200" b="1" u="sng" dirty="0"/>
              <a:t>utolsó tanult két évfolyam </a:t>
            </a:r>
            <a:r>
              <a:rPr lang="hu-HU" sz="2400" b="1" u="sng" dirty="0"/>
              <a:t>év végi </a:t>
            </a:r>
            <a:r>
              <a:rPr lang="hu-HU" sz="2400" b="1" dirty="0"/>
              <a:t>osztályzatai összegének </a:t>
            </a:r>
            <a:r>
              <a:rPr lang="hu-HU" sz="2400" b="1" u="sng" dirty="0"/>
              <a:t>kétszerese</a:t>
            </a:r>
            <a:r>
              <a:rPr lang="hu-HU" sz="2400" b="1" dirty="0" smtClean="0"/>
              <a:t>: </a:t>
            </a:r>
            <a:r>
              <a:rPr lang="hu-HU" sz="2400" b="1" u="sng" dirty="0" smtClean="0">
                <a:solidFill>
                  <a:srgbClr val="00B050"/>
                </a:solidFill>
              </a:rPr>
              <a:t>= </a:t>
            </a:r>
            <a:r>
              <a:rPr lang="hu-HU" sz="2400" b="1" u="sng" dirty="0" err="1" smtClean="0">
                <a:solidFill>
                  <a:srgbClr val="00B050"/>
                </a:solidFill>
              </a:rPr>
              <a:t>max</a:t>
            </a:r>
            <a:r>
              <a:rPr lang="hu-HU" sz="2400" b="1" u="sng" dirty="0" smtClean="0">
                <a:solidFill>
                  <a:srgbClr val="00B050"/>
                </a:solidFill>
              </a:rPr>
              <a:t>. 100 pont</a:t>
            </a:r>
            <a:endParaRPr lang="hu-HU" sz="2400" b="1" u="sng" dirty="0">
              <a:solidFill>
                <a:srgbClr val="00B050"/>
              </a:solidFill>
            </a:endParaRPr>
          </a:p>
          <a:p>
            <a:endParaRPr lang="hu-HU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2400" dirty="0"/>
              <a:t>magyar nyelv és irodalom (évenként a két osztályzat számtani átlaga, kerekítés nélkül</a:t>
            </a:r>
            <a:r>
              <a:rPr lang="hu-HU" sz="2400" dirty="0" smtClean="0"/>
              <a:t>),</a:t>
            </a:r>
            <a:endParaRPr lang="hu-HU" sz="24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2400" dirty="0"/>
              <a:t>történelem,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2400" dirty="0"/>
              <a:t>matematika,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2400" dirty="0" smtClean="0"/>
              <a:t>idegen </a:t>
            </a:r>
            <a:r>
              <a:rPr lang="hu-HU" sz="2400" dirty="0"/>
              <a:t>nyelv,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2400" dirty="0"/>
              <a:t>egy választott tantárgy a felsőoktatási intézmény által az adott szakon meghatározott tantárgyak közül.</a:t>
            </a:r>
          </a:p>
        </p:txBody>
      </p:sp>
      <p:sp>
        <p:nvSpPr>
          <p:cNvPr id="3" name="Téglalap 2"/>
          <p:cNvSpPr/>
          <p:nvPr/>
        </p:nvSpPr>
        <p:spPr>
          <a:xfrm>
            <a:off x="525237" y="239877"/>
            <a:ext cx="65245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200" b="1" u="sng" dirty="0" smtClean="0">
                <a:solidFill>
                  <a:srgbClr val="00B050"/>
                </a:solidFill>
              </a:rPr>
              <a:t>1. középiskolai osztályzatok: 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61736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0175113"/>
              </p:ext>
            </p:extLst>
          </p:nvPr>
        </p:nvGraphicFramePr>
        <p:xfrm>
          <a:off x="2464038" y="433070"/>
          <a:ext cx="8406666" cy="313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8000">
                  <a:extLst>
                    <a:ext uri="{9D8B030D-6E8A-4147-A177-3AD203B41FA5}">
                      <a16:colId xmlns:a16="http://schemas.microsoft.com/office/drawing/2014/main" val="94098930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9359396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2458500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tantárgy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Eredmény 11. osztály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Eredmény 12. osztály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6014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magyar nyelv és irodalom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4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4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7512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történelem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5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5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101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matematika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3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4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63633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angol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5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5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61645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Pl. digitális kultúra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5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5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0028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ÖSSZESEN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22/25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23/25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6288912"/>
                  </a:ext>
                </a:extLst>
              </a:tr>
            </a:tbl>
          </a:graphicData>
        </a:graphic>
      </p:graphicFrame>
      <p:sp>
        <p:nvSpPr>
          <p:cNvPr id="3" name="Szövegdoboz 2"/>
          <p:cNvSpPr txBox="1"/>
          <p:nvPr/>
        </p:nvSpPr>
        <p:spPr>
          <a:xfrm flipH="1">
            <a:off x="356461" y="293371"/>
            <a:ext cx="11422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u="sng" dirty="0" smtClean="0"/>
              <a:t>Például:</a:t>
            </a:r>
            <a:endParaRPr lang="hu-HU" sz="2400" u="sng" dirty="0"/>
          </a:p>
        </p:txBody>
      </p:sp>
      <p:sp>
        <p:nvSpPr>
          <p:cNvPr id="4" name="Szövegdoboz 3"/>
          <p:cNvSpPr txBox="1"/>
          <p:nvPr/>
        </p:nvSpPr>
        <p:spPr>
          <a:xfrm flipH="1">
            <a:off x="990285" y="3839290"/>
            <a:ext cx="102804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Összesen 45 pont, </a:t>
            </a:r>
            <a:r>
              <a:rPr lang="hu-HU" sz="2400" b="1" dirty="0" smtClean="0"/>
              <a:t>ennek a kétszerese </a:t>
            </a:r>
            <a:r>
              <a:rPr lang="hu-HU" sz="2400" dirty="0" smtClean="0"/>
              <a:t>90 pont az elérhető 100-ból.</a:t>
            </a:r>
            <a:endParaRPr lang="hu-HU" sz="2400" dirty="0"/>
          </a:p>
        </p:txBody>
      </p:sp>
      <p:sp>
        <p:nvSpPr>
          <p:cNvPr id="5" name="Téglalap 4"/>
          <p:cNvSpPr/>
          <p:nvPr/>
        </p:nvSpPr>
        <p:spPr>
          <a:xfrm>
            <a:off x="990284" y="4572815"/>
            <a:ext cx="101539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/>
              <a:t>A középiskolai osztályzatokat a jelentkezőnek </a:t>
            </a:r>
            <a:r>
              <a:rPr lang="hu-HU" sz="2400" u="sng" dirty="0"/>
              <a:t>kell</a:t>
            </a:r>
            <a:r>
              <a:rPr lang="hu-HU" sz="2400" dirty="0"/>
              <a:t> beírni az E-felvételi rendszerébe, igazolásként fel kell tölteni a középiskolai bizonyítvány </a:t>
            </a:r>
            <a:r>
              <a:rPr lang="hu-HU" sz="2400" dirty="0" smtClean="0"/>
              <a:t>oldalainak másolatát</a:t>
            </a:r>
            <a:r>
              <a:rPr lang="hu-H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2487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 flipH="1">
            <a:off x="483323" y="502920"/>
            <a:ext cx="11397345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u="sng" dirty="0" smtClean="0">
                <a:solidFill>
                  <a:srgbClr val="00B050"/>
                </a:solidFill>
              </a:rPr>
              <a:t>2</a:t>
            </a:r>
            <a:r>
              <a:rPr lang="hu-HU" sz="2800" b="1" u="sng" dirty="0" smtClean="0">
                <a:solidFill>
                  <a:srgbClr val="00B050"/>
                </a:solidFill>
              </a:rPr>
              <a:t>. az érettségi bizonyítványban szereplő eredmények </a:t>
            </a:r>
            <a:r>
              <a:rPr lang="hu-HU" sz="2800" b="1" u="sng" dirty="0" smtClean="0">
                <a:solidFill>
                  <a:srgbClr val="00B050"/>
                </a:solidFill>
              </a:rPr>
              <a:t>átlaga</a:t>
            </a:r>
          </a:p>
          <a:p>
            <a:endParaRPr lang="hu-HU" sz="2400" b="1" u="sng" dirty="0"/>
          </a:p>
          <a:p>
            <a:r>
              <a:rPr lang="hu-HU" sz="2400" dirty="0"/>
              <a:t>A jelentkező </a:t>
            </a:r>
            <a:r>
              <a:rPr lang="hu-HU" sz="2400" b="1" dirty="0"/>
              <a:t>érettségi bizonyítványában</a:t>
            </a:r>
            <a:r>
              <a:rPr lang="hu-HU" sz="2400" dirty="0"/>
              <a:t> szereplő érettségi </a:t>
            </a:r>
            <a:r>
              <a:rPr lang="hu-HU" sz="2400" dirty="0" smtClean="0"/>
              <a:t>vizsgaeredmények &gt;</a:t>
            </a:r>
            <a:br>
              <a:rPr lang="hu-HU" sz="2400" dirty="0" smtClean="0"/>
            </a:br>
            <a:endParaRPr lang="hu-HU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smtClean="0"/>
              <a:t>magyar </a:t>
            </a:r>
            <a:r>
              <a:rPr lang="hu-HU" sz="2400" dirty="0"/>
              <a:t>nyelv és irodalom, </a:t>
            </a:r>
            <a:endParaRPr lang="hu-HU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smtClean="0"/>
              <a:t>történelem</a:t>
            </a:r>
            <a:r>
              <a:rPr lang="hu-HU" sz="2400" dirty="0"/>
              <a:t>, </a:t>
            </a:r>
            <a:endParaRPr lang="hu-HU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smtClean="0"/>
              <a:t>matematika</a:t>
            </a:r>
            <a:r>
              <a:rPr lang="hu-HU" sz="2400" dirty="0"/>
              <a:t>, </a:t>
            </a:r>
            <a:endParaRPr lang="hu-HU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smtClean="0"/>
              <a:t>idegen </a:t>
            </a:r>
            <a:r>
              <a:rPr lang="hu-HU" sz="2400" dirty="0"/>
              <a:t>nyelv, </a:t>
            </a:r>
            <a:endParaRPr lang="hu-HU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b="1" u="sng" dirty="0"/>
              <a:t>a felsőoktatási intézmény által meghatározott vizsgatárgyak </a:t>
            </a:r>
            <a:r>
              <a:rPr lang="hu-HU" sz="2400" dirty="0"/>
              <a:t>közül egy </a:t>
            </a:r>
            <a:r>
              <a:rPr lang="hu-HU" sz="2400" dirty="0" smtClean="0"/>
              <a:t>vizsgatárgy</a:t>
            </a:r>
            <a:r>
              <a:rPr lang="hu-HU" sz="2400" b="1" dirty="0" smtClean="0"/>
              <a:t/>
            </a:r>
            <a:br>
              <a:rPr lang="hu-HU" sz="2400" b="1" dirty="0" smtClean="0"/>
            </a:br>
            <a:endParaRPr lang="hu-HU" sz="2400" b="1" dirty="0" smtClean="0"/>
          </a:p>
          <a:p>
            <a:r>
              <a:rPr lang="hu-HU" sz="2400" b="1" dirty="0" smtClean="0"/>
              <a:t>Ezek százalékos </a:t>
            </a:r>
            <a:r>
              <a:rPr lang="hu-HU" sz="2400" b="1" dirty="0"/>
              <a:t>eredményeinek átlagát </a:t>
            </a:r>
            <a:r>
              <a:rPr lang="hu-HU" sz="2400" b="1" dirty="0" smtClean="0"/>
              <a:t>kerekítik </a:t>
            </a:r>
            <a:r>
              <a:rPr lang="hu-HU" sz="2400" b="1" dirty="0"/>
              <a:t>egész </a:t>
            </a:r>
            <a:r>
              <a:rPr lang="hu-HU" sz="2400" b="1" dirty="0" smtClean="0"/>
              <a:t>számra.</a:t>
            </a:r>
            <a:r>
              <a:rPr lang="hu-HU" sz="2400" dirty="0" smtClean="0"/>
              <a:t> </a:t>
            </a:r>
            <a:endParaRPr lang="hu-HU" sz="2400" b="1" u="sng" dirty="0"/>
          </a:p>
        </p:txBody>
      </p:sp>
    </p:spTree>
    <p:extLst>
      <p:ext uri="{BB962C8B-B14F-4D97-AF65-F5344CB8AC3E}">
        <p14:creationId xmlns:p14="http://schemas.microsoft.com/office/powerpoint/2010/main" val="114111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0334236"/>
              </p:ext>
            </p:extLst>
          </p:nvPr>
        </p:nvGraphicFramePr>
        <p:xfrm>
          <a:off x="1541417" y="1464249"/>
          <a:ext cx="8128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85846747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7857222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Vizsgatárgy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Eredmény</a:t>
                      </a:r>
                      <a:r>
                        <a:rPr lang="hu-HU" baseline="0" dirty="0" smtClean="0"/>
                        <a:t> százalékban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8233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Magyar nyelv és irodalom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80 %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8938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Matematika 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61 %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57770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Történelem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82</a:t>
                      </a:r>
                      <a:r>
                        <a:rPr lang="hu-HU" baseline="0" dirty="0" smtClean="0"/>
                        <a:t> %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021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Angol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85 %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4287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Pl.</a:t>
                      </a:r>
                      <a:r>
                        <a:rPr lang="hu-HU" baseline="0" dirty="0" smtClean="0"/>
                        <a:t> </a:t>
                      </a:r>
                      <a:r>
                        <a:rPr lang="hu-HU" dirty="0" smtClean="0"/>
                        <a:t>Testnevelés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92 %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39329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b="1" dirty="0" smtClean="0">
                          <a:solidFill>
                            <a:srgbClr val="FF0000"/>
                          </a:solidFill>
                        </a:rPr>
                        <a:t>ÁTLAG:</a:t>
                      </a:r>
                      <a:endParaRPr lang="hu-H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b="1" dirty="0" smtClean="0">
                          <a:solidFill>
                            <a:srgbClr val="FF0000"/>
                          </a:solidFill>
                        </a:rPr>
                        <a:t>80 %</a:t>
                      </a:r>
                      <a:endParaRPr lang="hu-H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7993106"/>
                  </a:ext>
                </a:extLst>
              </a:tr>
            </a:tbl>
          </a:graphicData>
        </a:graphic>
      </p:graphicFrame>
      <p:sp>
        <p:nvSpPr>
          <p:cNvPr id="3" name="Szövegdoboz 2"/>
          <p:cNvSpPr txBox="1"/>
          <p:nvPr/>
        </p:nvSpPr>
        <p:spPr>
          <a:xfrm>
            <a:off x="1541417" y="705394"/>
            <a:ext cx="4310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u="sng" dirty="0" smtClean="0"/>
              <a:t>Például:</a:t>
            </a:r>
            <a:endParaRPr lang="hu-HU" sz="2400" u="sng" dirty="0"/>
          </a:p>
        </p:txBody>
      </p:sp>
      <p:sp>
        <p:nvSpPr>
          <p:cNvPr id="5" name="Szövegdoboz 4"/>
          <p:cNvSpPr txBox="1"/>
          <p:nvPr/>
        </p:nvSpPr>
        <p:spPr>
          <a:xfrm flipH="1">
            <a:off x="1440179" y="4357319"/>
            <a:ext cx="8823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Vagyis </a:t>
            </a:r>
            <a:r>
              <a:rPr lang="hu-HU" sz="2400" b="1" dirty="0"/>
              <a:t>ö</a:t>
            </a:r>
            <a:r>
              <a:rPr lang="hu-HU" sz="2400" b="1" dirty="0" smtClean="0"/>
              <a:t>sszesen 80 pont a100-ból.</a:t>
            </a:r>
            <a:endParaRPr lang="hu-HU" sz="2400" b="1" dirty="0"/>
          </a:p>
        </p:txBody>
      </p:sp>
    </p:spTree>
    <p:extLst>
      <p:ext uri="{BB962C8B-B14F-4D97-AF65-F5344CB8AC3E}">
        <p14:creationId xmlns:p14="http://schemas.microsoft.com/office/powerpoint/2010/main" val="417288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18407" y="2285054"/>
            <a:ext cx="1159328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400" dirty="0"/>
              <a:t>érettségi bizonyítvány</a:t>
            </a:r>
            <a:r>
              <a:rPr lang="hu-HU" sz="2400" dirty="0" smtClean="0"/>
              <a:t>,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hu-HU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400" dirty="0"/>
              <a:t>érettségi tanúsítvány (az érettségi bizonyítvány megszerzését követően, később szerzett tanúsítvány is</a:t>
            </a:r>
            <a:r>
              <a:rPr lang="hu-HU" sz="2400" dirty="0" smtClean="0"/>
              <a:t>),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hu-HU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400" b="1" u="sng" dirty="0" smtClean="0"/>
              <a:t>CSAK szakirányú </a:t>
            </a:r>
            <a:r>
              <a:rPr lang="hu-HU" sz="2400" b="1" u="sng" dirty="0"/>
              <a:t>továbbtanulás esetén </a:t>
            </a:r>
            <a:r>
              <a:rPr lang="hu-HU" sz="2400" dirty="0"/>
              <a:t>a 2021-től kiállított középfokú szakképzettséget tanúsító oklevél, </a:t>
            </a:r>
            <a:r>
              <a:rPr lang="hu-HU" sz="2400" dirty="0" smtClean="0"/>
              <a:t>ha </a:t>
            </a:r>
            <a:r>
              <a:rPr lang="hu-HU" sz="2400" dirty="0"/>
              <a:t>a szakmai vizsga eredménye </a:t>
            </a:r>
            <a:r>
              <a:rPr lang="hu-HU" sz="2400" b="1" u="sng" dirty="0"/>
              <a:t>legalább „jó” minősítésű.</a:t>
            </a:r>
          </a:p>
        </p:txBody>
      </p:sp>
      <p:sp>
        <p:nvSpPr>
          <p:cNvPr id="3" name="Téglalap 2"/>
          <p:cNvSpPr/>
          <p:nvPr/>
        </p:nvSpPr>
        <p:spPr>
          <a:xfrm>
            <a:off x="375557" y="1184582"/>
            <a:ext cx="103359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b="1" dirty="0"/>
              <a:t>Érettségi pont az alábbi dokumentumokban szereplő eredményekből számítható: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375557" y="391886"/>
            <a:ext cx="42178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u="sng" dirty="0" smtClean="0">
                <a:solidFill>
                  <a:srgbClr val="00B050"/>
                </a:solidFill>
              </a:rPr>
              <a:t>Érettségi pontok</a:t>
            </a:r>
            <a:endParaRPr lang="hu-HU" sz="3600" b="1" u="sng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9727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20436" y="722033"/>
            <a:ext cx="1147898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b="1" u="sng" dirty="0">
                <a:solidFill>
                  <a:srgbClr val="00B050"/>
                </a:solidFill>
              </a:rPr>
              <a:t>Érettségi </a:t>
            </a:r>
            <a:r>
              <a:rPr lang="hu-HU" sz="2800" b="1" u="sng" dirty="0" smtClean="0">
                <a:solidFill>
                  <a:srgbClr val="00B050"/>
                </a:solidFill>
              </a:rPr>
              <a:t>pontok </a:t>
            </a:r>
            <a:r>
              <a:rPr lang="hu-HU" sz="2400" b="1" dirty="0" smtClean="0"/>
              <a:t>– összesen maximum 200 pont</a:t>
            </a:r>
          </a:p>
          <a:p>
            <a:endParaRPr lang="hu-HU" sz="2400" b="1" dirty="0"/>
          </a:p>
          <a:p>
            <a:r>
              <a:rPr lang="hu-HU" sz="2400" dirty="0" smtClean="0"/>
              <a:t>A </a:t>
            </a:r>
            <a:r>
              <a:rPr lang="hu-HU" sz="2400" dirty="0"/>
              <a:t>felvételi eljárásban a felsőoktatási intézmények szakonként határozzák meg azokat az </a:t>
            </a:r>
            <a:r>
              <a:rPr lang="hu-HU" sz="2400" b="1" u="sng" dirty="0">
                <a:solidFill>
                  <a:srgbClr val="00B050"/>
                </a:solidFill>
              </a:rPr>
              <a:t>érettségi vizsgatárgyakat és azok </a:t>
            </a:r>
            <a:r>
              <a:rPr lang="hu-HU" sz="2400" b="1" u="sng" dirty="0" smtClean="0">
                <a:solidFill>
                  <a:srgbClr val="00B050"/>
                </a:solidFill>
              </a:rPr>
              <a:t>szintjét: közép- </a:t>
            </a:r>
            <a:r>
              <a:rPr lang="hu-HU" sz="2400" b="1" u="sng" dirty="0">
                <a:solidFill>
                  <a:srgbClr val="00B050"/>
                </a:solidFill>
              </a:rPr>
              <a:t>vagy emelt </a:t>
            </a:r>
            <a:r>
              <a:rPr lang="hu-HU" sz="2400" b="1" u="sng" dirty="0" smtClean="0">
                <a:solidFill>
                  <a:srgbClr val="00B050"/>
                </a:solidFill>
              </a:rPr>
              <a:t>szint</a:t>
            </a:r>
            <a:r>
              <a:rPr lang="hu-HU" sz="2400" dirty="0" smtClean="0"/>
              <a:t>, </a:t>
            </a:r>
            <a:r>
              <a:rPr lang="hu-HU" sz="2400" dirty="0"/>
              <a:t>amelyek eredményéből kiszámítható az érettségi pontszám. </a:t>
            </a:r>
            <a:endParaRPr lang="hu-HU" sz="2400" dirty="0" smtClean="0"/>
          </a:p>
          <a:p>
            <a:endParaRPr lang="hu-HU" sz="2400" dirty="0"/>
          </a:p>
          <a:p>
            <a:endParaRPr lang="hu-HU" sz="2400" dirty="0" smtClean="0"/>
          </a:p>
          <a:p>
            <a:endParaRPr lang="hu-HU" sz="2400" dirty="0"/>
          </a:p>
          <a:p>
            <a:endParaRPr lang="hu-HU" sz="2400" dirty="0"/>
          </a:p>
        </p:txBody>
      </p:sp>
      <p:sp>
        <p:nvSpPr>
          <p:cNvPr id="3" name="Téglalap 2"/>
          <p:cNvSpPr/>
          <p:nvPr/>
        </p:nvSpPr>
        <p:spPr>
          <a:xfrm>
            <a:off x="220436" y="3277577"/>
            <a:ext cx="1173207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b="1" dirty="0">
                <a:solidFill>
                  <a:srgbClr val="00B050"/>
                </a:solidFill>
              </a:rPr>
              <a:t>A Meghirdetett képzéseknél meg kell nézni, hogy kell-e a pontszámításhoz emelt szintű vizsgaeredmény.</a:t>
            </a:r>
          </a:p>
        </p:txBody>
      </p:sp>
    </p:spTree>
    <p:extLst>
      <p:ext uri="{BB962C8B-B14F-4D97-AF65-F5344CB8AC3E}">
        <p14:creationId xmlns:p14="http://schemas.microsoft.com/office/powerpoint/2010/main" val="16662046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743" y="269422"/>
            <a:ext cx="9840686" cy="6289684"/>
          </a:xfrm>
          <a:prstGeom prst="rect">
            <a:avLst/>
          </a:prstGeom>
        </p:spPr>
      </p:pic>
      <p:sp>
        <p:nvSpPr>
          <p:cNvPr id="6" name="Ellipszis 5"/>
          <p:cNvSpPr/>
          <p:nvPr/>
        </p:nvSpPr>
        <p:spPr>
          <a:xfrm>
            <a:off x="1717222" y="4302579"/>
            <a:ext cx="2691492" cy="604158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Ellipszis 2"/>
          <p:cNvSpPr/>
          <p:nvPr/>
        </p:nvSpPr>
        <p:spPr>
          <a:xfrm>
            <a:off x="1717222" y="5249637"/>
            <a:ext cx="2422071" cy="620485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Ellipszis 8"/>
          <p:cNvSpPr/>
          <p:nvPr/>
        </p:nvSpPr>
        <p:spPr>
          <a:xfrm>
            <a:off x="4988380" y="3494315"/>
            <a:ext cx="1273628" cy="8082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8903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767443" y="391886"/>
            <a:ext cx="5082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smtClean="0"/>
              <a:t>Hol lehet megnézni az előző év ponthatárait?</a:t>
            </a:r>
            <a:endParaRPr lang="hu-HU" b="1" u="sng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174" y="958191"/>
            <a:ext cx="10589758" cy="5772582"/>
          </a:xfrm>
          <a:prstGeom prst="rect">
            <a:avLst/>
          </a:prstGeom>
        </p:spPr>
      </p:pic>
      <p:sp>
        <p:nvSpPr>
          <p:cNvPr id="3" name="Ellipszis 2"/>
          <p:cNvSpPr/>
          <p:nvPr/>
        </p:nvSpPr>
        <p:spPr>
          <a:xfrm>
            <a:off x="6057900" y="4891377"/>
            <a:ext cx="1616529" cy="142875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Ellipszis 4"/>
          <p:cNvSpPr/>
          <p:nvPr/>
        </p:nvSpPr>
        <p:spPr>
          <a:xfrm>
            <a:off x="4229100" y="4891377"/>
            <a:ext cx="1620953" cy="1416069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9280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687" y="571500"/>
            <a:ext cx="11096625" cy="5715000"/>
          </a:xfrm>
          <a:prstGeom prst="rect">
            <a:avLst/>
          </a:prstGeom>
        </p:spPr>
      </p:pic>
      <p:sp>
        <p:nvSpPr>
          <p:cNvPr id="3" name="Ellipszis 2"/>
          <p:cNvSpPr/>
          <p:nvPr/>
        </p:nvSpPr>
        <p:spPr>
          <a:xfrm>
            <a:off x="547687" y="1567543"/>
            <a:ext cx="5706156" cy="16573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380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914" y="229747"/>
            <a:ext cx="11521848" cy="6217997"/>
          </a:xfrm>
          <a:prstGeom prst="rect">
            <a:avLst/>
          </a:prstGeom>
        </p:spPr>
      </p:pic>
      <p:sp>
        <p:nvSpPr>
          <p:cNvPr id="3" name="Ellipszis 2"/>
          <p:cNvSpPr/>
          <p:nvPr/>
        </p:nvSpPr>
        <p:spPr>
          <a:xfrm>
            <a:off x="1012371" y="3722914"/>
            <a:ext cx="3959679" cy="104502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Ellipszis 3"/>
          <p:cNvSpPr/>
          <p:nvPr/>
        </p:nvSpPr>
        <p:spPr>
          <a:xfrm>
            <a:off x="5192485" y="2326822"/>
            <a:ext cx="1910443" cy="963386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0838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538842" y="1313214"/>
            <a:ext cx="1117690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/>
              <a:t>Az érettségi pontokat </a:t>
            </a:r>
            <a:r>
              <a:rPr lang="hu-HU" sz="2400" b="1" u="sng" dirty="0">
                <a:solidFill>
                  <a:srgbClr val="00B050"/>
                </a:solidFill>
              </a:rPr>
              <a:t>két érettségi vizsgatárgy százalékos eredménye </a:t>
            </a:r>
            <a:r>
              <a:rPr lang="hu-HU" sz="2400" dirty="0"/>
              <a:t>alapján kell kiszámolni. </a:t>
            </a:r>
            <a:endParaRPr lang="hu-HU" sz="2400" dirty="0" smtClean="0"/>
          </a:p>
          <a:p>
            <a:endParaRPr lang="hu-HU" sz="2400" dirty="0" smtClean="0"/>
          </a:p>
          <a:p>
            <a:r>
              <a:rPr lang="hu-HU" sz="2400" dirty="0" smtClean="0"/>
              <a:t>Ha </a:t>
            </a:r>
            <a:r>
              <a:rPr lang="hu-HU" sz="2400" dirty="0"/>
              <a:t>egy szakon több vizsgatárgyat is megadtak érettségi követelményként – a vizsgatárgyak között "vagy" szerepel –, vagy ugyanabból a tárgyból több, különböző eredménye is van, az érettségi pontokat </a:t>
            </a:r>
            <a:r>
              <a:rPr lang="hu-HU" sz="2400" b="1" u="sng" dirty="0"/>
              <a:t>a két legkedvezőbb eredményű érettségi vizsgatárgy alapján kell kiszámítani.</a:t>
            </a:r>
          </a:p>
          <a:p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9803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567" y="2598948"/>
            <a:ext cx="7983961" cy="3936792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394607" y="290624"/>
            <a:ext cx="115660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u="sng" dirty="0"/>
              <a:t>Az érettségi pontok száma egyenlő: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400" dirty="0"/>
              <a:t>emelt szintű érettségi vizsga esetén az adott vizsgatárgyból elért százalékos eredménnyel,</a:t>
            </a:r>
          </a:p>
          <a:p>
            <a:pPr>
              <a:buFont typeface="Arial" panose="020B0604020202020204" pitchFamily="34" charset="0"/>
              <a:buChar char="•"/>
            </a:pPr>
            <a:endParaRPr lang="hu-HU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FF0000"/>
                </a:solidFill>
              </a:rPr>
              <a:t>középszintű érettségi vizsga esetén:</a:t>
            </a:r>
            <a:r>
              <a:rPr lang="hu-HU" sz="2400" b="1" dirty="0">
                <a:solidFill>
                  <a:srgbClr val="FF0000"/>
                </a:solidFill>
              </a:rPr>
              <a:t> a százalékos eredmény alapján megállapított pontszámmal </a:t>
            </a:r>
            <a:r>
              <a:rPr lang="hu-HU" sz="2400" dirty="0">
                <a:solidFill>
                  <a:srgbClr val="FF0000"/>
                </a:solidFill>
              </a:rPr>
              <a:t>(100 % =&gt; 67 pont)</a:t>
            </a:r>
          </a:p>
        </p:txBody>
      </p:sp>
      <p:sp>
        <p:nvSpPr>
          <p:cNvPr id="4" name="Ellipszis 3"/>
          <p:cNvSpPr/>
          <p:nvPr/>
        </p:nvSpPr>
        <p:spPr>
          <a:xfrm>
            <a:off x="394607" y="3469821"/>
            <a:ext cx="2544536" cy="13062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Ellipszis 4"/>
          <p:cNvSpPr/>
          <p:nvPr/>
        </p:nvSpPr>
        <p:spPr>
          <a:xfrm>
            <a:off x="3216727" y="6008913"/>
            <a:ext cx="5551715" cy="7184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9442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661306" y="955927"/>
            <a:ext cx="1111159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/>
              <a:t>Ha a tanulmányi pontokba </a:t>
            </a:r>
            <a:r>
              <a:rPr lang="hu-HU" sz="2400" b="1" dirty="0"/>
              <a:t>kötelezően beszámítandó </a:t>
            </a:r>
            <a:r>
              <a:rPr lang="hu-HU" sz="2400" dirty="0"/>
              <a:t>valamely tantárgyból </a:t>
            </a:r>
            <a:r>
              <a:rPr lang="hu-HU" sz="2400" b="1" dirty="0"/>
              <a:t>felmentést </a:t>
            </a:r>
            <a:r>
              <a:rPr lang="hu-HU" sz="2400" dirty="0"/>
              <a:t>kapott </a:t>
            </a:r>
            <a:r>
              <a:rPr lang="hu-HU" sz="2400" dirty="0" smtClean="0"/>
              <a:t>a jelentkező az </a:t>
            </a:r>
            <a:r>
              <a:rPr lang="hu-HU" sz="2400" dirty="0"/>
              <a:t>értékelés alól, be kell nyújtania az összes évfolyam év végi eredményeit igazoló bizonyítványoldalt. </a:t>
            </a:r>
            <a:endParaRPr lang="hu-HU" sz="2400" dirty="0" smtClean="0"/>
          </a:p>
          <a:p>
            <a:endParaRPr lang="hu-HU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hu-HU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400" dirty="0" smtClean="0"/>
              <a:t>Ha legalább </a:t>
            </a:r>
            <a:r>
              <a:rPr lang="hu-HU" sz="2400" b="1" dirty="0"/>
              <a:t>két évig tanulta </a:t>
            </a:r>
            <a:r>
              <a:rPr lang="hu-HU" sz="2400" dirty="0"/>
              <a:t>azt a tantárgyat, amiből később felmentést kapott, és abból év végi osztályzattal rendelkezik, akkor ezeket az eredményeket számítják be a tanulmányi pontokba, függetlenül a későbbi felmentés tényétől</a:t>
            </a:r>
            <a:r>
              <a:rPr lang="hu-HU" sz="240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hu-HU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400" b="1" dirty="0" smtClean="0"/>
              <a:t>Ha nem </a:t>
            </a:r>
            <a:r>
              <a:rPr lang="hu-HU" sz="2400" b="1" dirty="0"/>
              <a:t>tanulta legalább két évig </a:t>
            </a:r>
            <a:r>
              <a:rPr lang="hu-HU" sz="2400" dirty="0"/>
              <a:t>azt a tantárgyat, amiből felmentést kapott, akkor az érettségi bizonyítványban található </a:t>
            </a:r>
            <a:r>
              <a:rPr lang="hu-HU" sz="2400" b="1" dirty="0" smtClean="0"/>
              <a:t>"helyettesítő tárgy" </a:t>
            </a:r>
            <a:r>
              <a:rPr lang="hu-HU" sz="2400" dirty="0" smtClean="0"/>
              <a:t>utolsó </a:t>
            </a:r>
            <a:r>
              <a:rPr lang="hu-HU" sz="2400" dirty="0"/>
              <a:t>két tanult év végi eredményét számítják be a tanulmányi </a:t>
            </a:r>
            <a:r>
              <a:rPr lang="hu-HU" sz="2400" dirty="0" smtClean="0"/>
              <a:t>pontokba</a:t>
            </a:r>
            <a:r>
              <a:rPr lang="hu-HU" sz="2400" dirty="0"/>
              <a:t>.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661306" y="302079"/>
            <a:ext cx="26885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u="sng" dirty="0" smtClean="0"/>
              <a:t>MENTESSÉGEK:</a:t>
            </a:r>
            <a:endParaRPr lang="hu-HU" sz="2800" b="1" u="sng" dirty="0"/>
          </a:p>
        </p:txBody>
      </p:sp>
    </p:spTree>
    <p:extLst>
      <p:ext uri="{BB962C8B-B14F-4D97-AF65-F5344CB8AC3E}">
        <p14:creationId xmlns:p14="http://schemas.microsoft.com/office/powerpoint/2010/main" val="101960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dirty="0" smtClean="0"/>
              <a:t>Pontszámítás</a:t>
            </a:r>
            <a:br>
              <a:rPr lang="hu-HU" sz="4000" dirty="0" smtClean="0"/>
            </a:br>
            <a:r>
              <a:rPr lang="hu-HU" sz="4000" dirty="0" smtClean="0"/>
              <a:t>B) „Duplázás”</a:t>
            </a:r>
            <a:br>
              <a:rPr lang="hu-HU" sz="4000" dirty="0" smtClean="0"/>
            </a:br>
            <a:endParaRPr lang="hu-HU" sz="400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4479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914" y="229747"/>
            <a:ext cx="11521848" cy="6217997"/>
          </a:xfrm>
          <a:prstGeom prst="rect">
            <a:avLst/>
          </a:prstGeom>
        </p:spPr>
      </p:pic>
      <p:sp>
        <p:nvSpPr>
          <p:cNvPr id="3" name="Ellipszis 2"/>
          <p:cNvSpPr/>
          <p:nvPr/>
        </p:nvSpPr>
        <p:spPr>
          <a:xfrm>
            <a:off x="1012371" y="3722914"/>
            <a:ext cx="3959679" cy="104502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Ellipszis 3"/>
          <p:cNvSpPr/>
          <p:nvPr/>
        </p:nvSpPr>
        <p:spPr>
          <a:xfrm>
            <a:off x="5192485" y="2326822"/>
            <a:ext cx="1910443" cy="963386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7730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67393" y="320038"/>
            <a:ext cx="114544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A pontok kiszámításának  másik lehetősége, hogy a két érettségi tárgy százalékos eredményeit </a:t>
            </a:r>
            <a:r>
              <a:rPr lang="hu-HU" sz="3200" u="sng" dirty="0" smtClean="0"/>
              <a:t>megkétszerezzük, </a:t>
            </a:r>
            <a:r>
              <a:rPr lang="hu-HU" sz="3200" dirty="0" smtClean="0"/>
              <a:t>összesen </a:t>
            </a:r>
            <a:r>
              <a:rPr lang="hu-HU" sz="3200" dirty="0" err="1" smtClean="0"/>
              <a:t>max</a:t>
            </a:r>
            <a:r>
              <a:rPr lang="hu-HU" sz="3200" dirty="0" smtClean="0"/>
              <a:t>. 400 pont.</a:t>
            </a:r>
            <a:endParaRPr lang="hu-HU" sz="3200" dirty="0"/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5558433"/>
              </p:ext>
            </p:extLst>
          </p:nvPr>
        </p:nvGraphicFramePr>
        <p:xfrm>
          <a:off x="367393" y="1889698"/>
          <a:ext cx="110520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3000">
                  <a:extLst>
                    <a:ext uri="{9D8B030D-6E8A-4147-A177-3AD203B41FA5}">
                      <a16:colId xmlns:a16="http://schemas.microsoft.com/office/drawing/2014/main" val="2061652002"/>
                    </a:ext>
                  </a:extLst>
                </a:gridCol>
                <a:gridCol w="2763000">
                  <a:extLst>
                    <a:ext uri="{9D8B030D-6E8A-4147-A177-3AD203B41FA5}">
                      <a16:colId xmlns:a16="http://schemas.microsoft.com/office/drawing/2014/main" val="626572316"/>
                    </a:ext>
                  </a:extLst>
                </a:gridCol>
                <a:gridCol w="2763000">
                  <a:extLst>
                    <a:ext uri="{9D8B030D-6E8A-4147-A177-3AD203B41FA5}">
                      <a16:colId xmlns:a16="http://schemas.microsoft.com/office/drawing/2014/main" val="3563249890"/>
                    </a:ext>
                  </a:extLst>
                </a:gridCol>
                <a:gridCol w="2763000">
                  <a:extLst>
                    <a:ext uri="{9D8B030D-6E8A-4147-A177-3AD203B41FA5}">
                      <a16:colId xmlns:a16="http://schemas.microsoft.com/office/drawing/2014/main" val="668882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u-HU" sz="2400" dirty="0" smtClean="0"/>
                        <a:t>Érettségi tantárgy</a:t>
                      </a:r>
                      <a:endParaRPr lang="hu-H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dirty="0" smtClean="0"/>
                        <a:t>Vizsgaszint</a:t>
                      </a:r>
                      <a:endParaRPr lang="hu-H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dirty="0" smtClean="0"/>
                        <a:t>Százalékos eredmény</a:t>
                      </a:r>
                      <a:endParaRPr lang="hu-H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dirty="0" smtClean="0"/>
                        <a:t>Érettségi pont</a:t>
                      </a:r>
                      <a:endParaRPr lang="hu-H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41493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2400" b="1" dirty="0" smtClean="0">
                          <a:solidFill>
                            <a:schemeClr val="tx1"/>
                          </a:solidFill>
                        </a:rPr>
                        <a:t>Magyar nyelv és irodalom</a:t>
                      </a:r>
                      <a:endParaRPr lang="hu-H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b="1" dirty="0" smtClean="0">
                          <a:solidFill>
                            <a:schemeClr val="tx1"/>
                          </a:solidFill>
                        </a:rPr>
                        <a:t>közép</a:t>
                      </a:r>
                      <a:endParaRPr lang="hu-H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b="1" dirty="0" smtClean="0">
                          <a:solidFill>
                            <a:schemeClr val="tx1"/>
                          </a:solidFill>
                        </a:rPr>
                        <a:t>68</a:t>
                      </a:r>
                      <a:endParaRPr lang="hu-H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b="1" dirty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hu-H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59633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2400" dirty="0" smtClean="0"/>
                        <a:t>Matematika</a:t>
                      </a:r>
                      <a:endParaRPr lang="hu-H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dirty="0" smtClean="0"/>
                        <a:t>közép</a:t>
                      </a:r>
                      <a:endParaRPr lang="hu-H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dirty="0" smtClean="0"/>
                        <a:t>45</a:t>
                      </a:r>
                      <a:endParaRPr lang="hu-H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dirty="0" smtClean="0"/>
                        <a:t>30</a:t>
                      </a:r>
                      <a:endParaRPr lang="hu-H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741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2400" dirty="0" smtClean="0"/>
                        <a:t>Történelem</a:t>
                      </a:r>
                      <a:endParaRPr lang="hu-H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dirty="0" smtClean="0"/>
                        <a:t>közép</a:t>
                      </a:r>
                      <a:endParaRPr lang="hu-H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dirty="0" smtClean="0"/>
                        <a:t>63</a:t>
                      </a:r>
                      <a:endParaRPr lang="hu-H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dirty="0" smtClean="0"/>
                        <a:t>42</a:t>
                      </a:r>
                      <a:endParaRPr lang="hu-H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9647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2400" b="1" dirty="0" smtClean="0"/>
                        <a:t>Idegen nyelv</a:t>
                      </a:r>
                      <a:endParaRPr lang="hu-H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b="1" dirty="0" smtClean="0"/>
                        <a:t>emelt</a:t>
                      </a:r>
                      <a:endParaRPr lang="hu-H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b="1" dirty="0" smtClean="0"/>
                        <a:t>86</a:t>
                      </a:r>
                      <a:endParaRPr lang="hu-H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b="1" dirty="0" smtClean="0"/>
                        <a:t>86</a:t>
                      </a:r>
                      <a:endParaRPr lang="hu-HU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6601824"/>
                  </a:ext>
                </a:extLst>
              </a:tr>
            </a:tbl>
          </a:graphicData>
        </a:graphic>
      </p:graphicFrame>
      <p:sp>
        <p:nvSpPr>
          <p:cNvPr id="5" name="Szövegdoboz 4"/>
          <p:cNvSpPr txBox="1"/>
          <p:nvPr/>
        </p:nvSpPr>
        <p:spPr>
          <a:xfrm>
            <a:off x="367393" y="5102678"/>
            <a:ext cx="117012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>
                <a:solidFill>
                  <a:srgbClr val="00B050"/>
                </a:solidFill>
              </a:rPr>
              <a:t>Duplázás: 2 x 45 = 90 </a:t>
            </a:r>
            <a:r>
              <a:rPr lang="hu-HU" sz="4800" b="1" dirty="0" smtClean="0">
                <a:solidFill>
                  <a:srgbClr val="FF0000"/>
                </a:solidFill>
              </a:rPr>
              <a:t>+</a:t>
            </a:r>
            <a:r>
              <a:rPr lang="hu-HU" sz="3200" b="1" dirty="0" smtClean="0">
                <a:solidFill>
                  <a:srgbClr val="00B050"/>
                </a:solidFill>
              </a:rPr>
              <a:t> 2 x 86 = 172  </a:t>
            </a:r>
          </a:p>
          <a:p>
            <a:r>
              <a:rPr lang="hu-HU" sz="3200" b="1" dirty="0" smtClean="0"/>
              <a:t>Összesen: 262 pont</a:t>
            </a:r>
            <a:endParaRPr lang="hu-HU" sz="3200" b="1" dirty="0"/>
          </a:p>
        </p:txBody>
      </p:sp>
    </p:spTree>
    <p:extLst>
      <p:ext uri="{BB962C8B-B14F-4D97-AF65-F5344CB8AC3E}">
        <p14:creationId xmlns:p14="http://schemas.microsoft.com/office/powerpoint/2010/main" val="415398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67127" y="1225296"/>
            <a:ext cx="9679251" cy="3520440"/>
          </a:xfrm>
        </p:spPr>
        <p:txBody>
          <a:bodyPr>
            <a:normAutofit/>
          </a:bodyPr>
          <a:lstStyle/>
          <a:p>
            <a:r>
              <a:rPr lang="hu-HU" sz="4400" dirty="0" smtClean="0"/>
              <a:t>Pontszámítás szakképzettséggel </a:t>
            </a:r>
            <a:br>
              <a:rPr lang="hu-HU" sz="4400" dirty="0" smtClean="0"/>
            </a:br>
            <a:r>
              <a:rPr lang="hu-HU" sz="4400" dirty="0" smtClean="0"/>
              <a:t/>
            </a:r>
            <a:br>
              <a:rPr lang="hu-HU" sz="4400" dirty="0" smtClean="0"/>
            </a:br>
            <a:r>
              <a:rPr lang="hu-HU" sz="4400" dirty="0" smtClean="0"/>
              <a:t>– csak szakirányú továbbtanulás esetén!</a:t>
            </a:r>
            <a:endParaRPr lang="hu-HU" sz="440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0183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2337708"/>
            <a:ext cx="11808226" cy="3483427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228601" y="469944"/>
            <a:ext cx="118708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/>
              <a:t>A középfokú szakképzettséggel vagy szakképesítéssel rendelkező jelentkezők felvételi </a:t>
            </a:r>
            <a:r>
              <a:rPr lang="hu-HU" sz="2400" dirty="0" err="1"/>
              <a:t>összpontszámát</a:t>
            </a:r>
            <a:r>
              <a:rPr lang="hu-HU" sz="2400" dirty="0"/>
              <a:t> az alábbiak szerint is ki lehet </a:t>
            </a:r>
            <a:r>
              <a:rPr lang="hu-HU" sz="2400" dirty="0" smtClean="0"/>
              <a:t>számítani</a:t>
            </a:r>
          </a:p>
          <a:p>
            <a:r>
              <a:rPr lang="hu-HU" sz="2400" b="1" dirty="0" smtClean="0"/>
              <a:t>alap- </a:t>
            </a:r>
            <a:r>
              <a:rPr lang="hu-HU" sz="2400" b="1" dirty="0"/>
              <a:t>és osztatlan képzésekre jelentkezéskor, </a:t>
            </a:r>
            <a:r>
              <a:rPr lang="hu-HU" sz="2400" b="1" u="sng" dirty="0">
                <a:solidFill>
                  <a:srgbClr val="FF0000"/>
                </a:solidFill>
              </a:rPr>
              <a:t>szakirányú továbbtanulás </a:t>
            </a:r>
            <a:r>
              <a:rPr lang="hu-HU" sz="2400" b="1" dirty="0"/>
              <a:t>esetén</a:t>
            </a:r>
          </a:p>
        </p:txBody>
      </p:sp>
    </p:spTree>
    <p:extLst>
      <p:ext uri="{BB962C8B-B14F-4D97-AF65-F5344CB8AC3E}">
        <p14:creationId xmlns:p14="http://schemas.microsoft.com/office/powerpoint/2010/main" val="316271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zis 2"/>
          <p:cNvSpPr/>
          <p:nvPr/>
        </p:nvSpPr>
        <p:spPr>
          <a:xfrm>
            <a:off x="7347856" y="3412670"/>
            <a:ext cx="889907" cy="4572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26" y="776483"/>
            <a:ext cx="10906125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52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378276" y="180609"/>
            <a:ext cx="11647717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dirty="0" smtClean="0"/>
              <a:t>2021-től </a:t>
            </a:r>
            <a:r>
              <a:rPr lang="hu-HU" sz="2800" dirty="0"/>
              <a:t>kiállított középfokú szakképzettséget tanúsító oklevél </a:t>
            </a:r>
            <a:r>
              <a:rPr lang="hu-HU" sz="2800" dirty="0" smtClean="0"/>
              <a:t>(technikumi) esetében</a:t>
            </a:r>
            <a:r>
              <a:rPr lang="hu-HU" sz="3200" b="1" dirty="0" smtClean="0"/>
              <a:t> </a:t>
            </a:r>
            <a:r>
              <a:rPr lang="hu-HU" sz="3200" b="1" u="sng" dirty="0" smtClean="0">
                <a:solidFill>
                  <a:srgbClr val="00B050"/>
                </a:solidFill>
              </a:rPr>
              <a:t>a szakmai vizsga emelt szintű érettséginek számít.</a:t>
            </a:r>
          </a:p>
          <a:p>
            <a:endParaRPr lang="hu-HU" sz="3200" b="1" u="sng" dirty="0"/>
          </a:p>
          <a:p>
            <a:r>
              <a:rPr lang="hu-HU" sz="2800" b="1" u="sng" dirty="0" smtClean="0"/>
              <a:t>A szakmai vizsga eredményéből akkor lehet pontot számolni, ha az eredménye </a:t>
            </a:r>
            <a:r>
              <a:rPr lang="hu-HU" sz="3200" b="1" u="sng" dirty="0" smtClean="0">
                <a:solidFill>
                  <a:srgbClr val="00B050"/>
                </a:solidFill>
              </a:rPr>
              <a:t>legalább „jó”.</a:t>
            </a:r>
          </a:p>
          <a:p>
            <a:endParaRPr lang="hu-HU" sz="3200" dirty="0" smtClean="0"/>
          </a:p>
          <a:p>
            <a:r>
              <a:rPr lang="hu-HU" sz="2400" dirty="0"/>
              <a:t>A</a:t>
            </a:r>
            <a:r>
              <a:rPr lang="hu-HU" sz="2400" dirty="0" smtClean="0"/>
              <a:t> </a:t>
            </a:r>
            <a:r>
              <a:rPr lang="hu-HU" sz="2400" dirty="0"/>
              <a:t>technikum és a felsőoktatási intézmény együttműködésén </a:t>
            </a:r>
            <a:r>
              <a:rPr lang="hu-HU" sz="2400" dirty="0" smtClean="0"/>
              <a:t>alapuló </a:t>
            </a:r>
            <a:r>
              <a:rPr lang="hu-HU" sz="3200" b="1" u="sng" dirty="0" smtClean="0">
                <a:solidFill>
                  <a:srgbClr val="00B050"/>
                </a:solidFill>
              </a:rPr>
              <a:t>okleveles </a:t>
            </a:r>
            <a:r>
              <a:rPr lang="hu-HU" sz="3200" b="1" u="sng" dirty="0">
                <a:solidFill>
                  <a:srgbClr val="00B050"/>
                </a:solidFill>
              </a:rPr>
              <a:t>technikus képzésben</a:t>
            </a:r>
            <a:r>
              <a:rPr lang="hu-HU" sz="3200" u="sng" dirty="0">
                <a:solidFill>
                  <a:srgbClr val="00B050"/>
                </a:solidFill>
              </a:rPr>
              <a:t> </a:t>
            </a:r>
            <a:r>
              <a:rPr lang="hu-HU" sz="2400" dirty="0"/>
              <a:t>résztvevő és legalább jó minősítésű szakmai vizsgát tett tanulóknak – amennyiben az adott felsőoktatási intézmény határozatban megjelölt képzésére jelentkeznek – </a:t>
            </a:r>
            <a:r>
              <a:rPr lang="hu-HU" sz="2800" b="1" u="sng" dirty="0">
                <a:solidFill>
                  <a:srgbClr val="00B050"/>
                </a:solidFill>
              </a:rPr>
              <a:t>a szakmai vizsgán kapott százalékos eredmény ötszöröseként kell meghatározni a felvételi pontszámát</a:t>
            </a:r>
            <a:r>
              <a:rPr lang="hu-HU" sz="2800" b="1" u="sng" dirty="0" smtClean="0">
                <a:solidFill>
                  <a:srgbClr val="00B05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0014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43" y="209019"/>
            <a:ext cx="12034557" cy="4978554"/>
          </a:xfrm>
          <a:prstGeom prst="rect">
            <a:avLst/>
          </a:prstGeom>
        </p:spPr>
      </p:pic>
      <p:sp>
        <p:nvSpPr>
          <p:cNvPr id="3" name="Ellipszis 2"/>
          <p:cNvSpPr/>
          <p:nvPr/>
        </p:nvSpPr>
        <p:spPr>
          <a:xfrm>
            <a:off x="-130629" y="1134836"/>
            <a:ext cx="4384222" cy="312692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Ellipszis 3"/>
          <p:cNvSpPr/>
          <p:nvPr/>
        </p:nvSpPr>
        <p:spPr>
          <a:xfrm>
            <a:off x="4033158" y="3208564"/>
            <a:ext cx="7747907" cy="235947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5660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155" y="188197"/>
            <a:ext cx="9603921" cy="6254783"/>
          </a:xfrm>
          <a:prstGeom prst="rect">
            <a:avLst/>
          </a:prstGeom>
        </p:spPr>
      </p:pic>
      <p:sp>
        <p:nvSpPr>
          <p:cNvPr id="3" name="Ellipszis 2"/>
          <p:cNvSpPr/>
          <p:nvPr/>
        </p:nvSpPr>
        <p:spPr>
          <a:xfrm>
            <a:off x="4849587" y="6131378"/>
            <a:ext cx="1763484" cy="31160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Ellipszis 3"/>
          <p:cNvSpPr/>
          <p:nvPr/>
        </p:nvSpPr>
        <p:spPr>
          <a:xfrm>
            <a:off x="4604656" y="3616779"/>
            <a:ext cx="1592037" cy="54700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88568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0546760"/>
              </p:ext>
            </p:extLst>
          </p:nvPr>
        </p:nvGraphicFramePr>
        <p:xfrm>
          <a:off x="792389" y="561522"/>
          <a:ext cx="110520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3000">
                  <a:extLst>
                    <a:ext uri="{9D8B030D-6E8A-4147-A177-3AD203B41FA5}">
                      <a16:colId xmlns:a16="http://schemas.microsoft.com/office/drawing/2014/main" val="3683512806"/>
                    </a:ext>
                  </a:extLst>
                </a:gridCol>
                <a:gridCol w="2763000">
                  <a:extLst>
                    <a:ext uri="{9D8B030D-6E8A-4147-A177-3AD203B41FA5}">
                      <a16:colId xmlns:a16="http://schemas.microsoft.com/office/drawing/2014/main" val="3133848683"/>
                    </a:ext>
                  </a:extLst>
                </a:gridCol>
                <a:gridCol w="2763000">
                  <a:extLst>
                    <a:ext uri="{9D8B030D-6E8A-4147-A177-3AD203B41FA5}">
                      <a16:colId xmlns:a16="http://schemas.microsoft.com/office/drawing/2014/main" val="2729156449"/>
                    </a:ext>
                  </a:extLst>
                </a:gridCol>
                <a:gridCol w="2763000">
                  <a:extLst>
                    <a:ext uri="{9D8B030D-6E8A-4147-A177-3AD203B41FA5}">
                      <a16:colId xmlns:a16="http://schemas.microsoft.com/office/drawing/2014/main" val="5131307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u-HU" sz="2400" dirty="0" smtClean="0"/>
                        <a:t>Érettségi tantárgy</a:t>
                      </a:r>
                      <a:endParaRPr lang="hu-H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dirty="0" smtClean="0"/>
                        <a:t>Vizsgaszint</a:t>
                      </a:r>
                      <a:endParaRPr lang="hu-H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dirty="0" smtClean="0"/>
                        <a:t>Százalékos eredmény</a:t>
                      </a:r>
                      <a:endParaRPr lang="hu-H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dirty="0" smtClean="0"/>
                        <a:t>Érettségi pont</a:t>
                      </a:r>
                      <a:endParaRPr lang="hu-H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8036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2400" b="0" dirty="0" smtClean="0">
                          <a:solidFill>
                            <a:schemeClr val="tx1"/>
                          </a:solidFill>
                        </a:rPr>
                        <a:t>Magyar nyelv és irodalom</a:t>
                      </a:r>
                      <a:endParaRPr lang="hu-HU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b="0" dirty="0" smtClean="0">
                          <a:solidFill>
                            <a:schemeClr val="tx1"/>
                          </a:solidFill>
                        </a:rPr>
                        <a:t>közép</a:t>
                      </a:r>
                      <a:endParaRPr lang="hu-HU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b="0" dirty="0" smtClean="0">
                          <a:solidFill>
                            <a:schemeClr val="tx1"/>
                          </a:solidFill>
                        </a:rPr>
                        <a:t>68</a:t>
                      </a:r>
                      <a:endParaRPr lang="hu-HU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b="0" dirty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hu-HU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1392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2400" dirty="0" smtClean="0"/>
                        <a:t>Matematika</a:t>
                      </a:r>
                      <a:endParaRPr lang="hu-H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dirty="0" smtClean="0"/>
                        <a:t>közép</a:t>
                      </a:r>
                      <a:endParaRPr lang="hu-H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dirty="0" smtClean="0"/>
                        <a:t>45</a:t>
                      </a:r>
                      <a:endParaRPr lang="hu-H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dirty="0" smtClean="0"/>
                        <a:t>30</a:t>
                      </a:r>
                      <a:endParaRPr lang="hu-H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5000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2400" dirty="0" smtClean="0"/>
                        <a:t>Történelem</a:t>
                      </a:r>
                      <a:endParaRPr lang="hu-H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dirty="0" smtClean="0"/>
                        <a:t>közép</a:t>
                      </a:r>
                      <a:endParaRPr lang="hu-H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dirty="0" smtClean="0"/>
                        <a:t>63</a:t>
                      </a:r>
                      <a:endParaRPr lang="hu-H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dirty="0" smtClean="0"/>
                        <a:t>42</a:t>
                      </a:r>
                      <a:endParaRPr lang="hu-H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66716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2400" b="1" dirty="0" smtClean="0"/>
                        <a:t>Idegen nyelv</a:t>
                      </a:r>
                      <a:endParaRPr lang="hu-H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b="1" dirty="0" smtClean="0"/>
                        <a:t>közép</a:t>
                      </a:r>
                      <a:endParaRPr lang="hu-H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b="1" dirty="0" smtClean="0"/>
                        <a:t>86</a:t>
                      </a:r>
                      <a:endParaRPr lang="hu-H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b="1" dirty="0" smtClean="0"/>
                        <a:t>57</a:t>
                      </a:r>
                      <a:endParaRPr lang="hu-HU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7620884"/>
                  </a:ext>
                </a:extLst>
              </a:tr>
            </a:tbl>
          </a:graphicData>
        </a:graphic>
      </p:graphicFrame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1630253"/>
              </p:ext>
            </p:extLst>
          </p:nvPr>
        </p:nvGraphicFramePr>
        <p:xfrm>
          <a:off x="792389" y="3895574"/>
          <a:ext cx="11088000" cy="4572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772000">
                  <a:extLst>
                    <a:ext uri="{9D8B030D-6E8A-4147-A177-3AD203B41FA5}">
                      <a16:colId xmlns:a16="http://schemas.microsoft.com/office/drawing/2014/main" val="3544974137"/>
                    </a:ext>
                  </a:extLst>
                </a:gridCol>
                <a:gridCol w="2772000">
                  <a:extLst>
                    <a:ext uri="{9D8B030D-6E8A-4147-A177-3AD203B41FA5}">
                      <a16:colId xmlns:a16="http://schemas.microsoft.com/office/drawing/2014/main" val="3738798231"/>
                    </a:ext>
                  </a:extLst>
                </a:gridCol>
                <a:gridCol w="2772000">
                  <a:extLst>
                    <a:ext uri="{9D8B030D-6E8A-4147-A177-3AD203B41FA5}">
                      <a16:colId xmlns:a16="http://schemas.microsoft.com/office/drawing/2014/main" val="1732314438"/>
                    </a:ext>
                  </a:extLst>
                </a:gridCol>
                <a:gridCol w="2772000">
                  <a:extLst>
                    <a:ext uri="{9D8B030D-6E8A-4147-A177-3AD203B41FA5}">
                      <a16:colId xmlns:a16="http://schemas.microsoft.com/office/drawing/2014/main" val="11556093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u-HU" sz="2400" dirty="0" smtClean="0"/>
                        <a:t>Szakmai vizsga</a:t>
                      </a:r>
                      <a:endParaRPr lang="hu-H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dirty="0" smtClean="0"/>
                        <a:t>emelt</a:t>
                      </a:r>
                      <a:endParaRPr lang="hu-H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dirty="0" smtClean="0"/>
                        <a:t>88</a:t>
                      </a:r>
                      <a:endParaRPr lang="hu-H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dirty="0" smtClean="0"/>
                        <a:t>88</a:t>
                      </a:r>
                      <a:endParaRPr lang="hu-H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4708207"/>
                  </a:ext>
                </a:extLst>
              </a:tr>
            </a:tbl>
          </a:graphicData>
        </a:graphic>
      </p:graphicFrame>
      <p:sp>
        <p:nvSpPr>
          <p:cNvPr id="4" name="Szövegdoboz 3"/>
          <p:cNvSpPr txBox="1"/>
          <p:nvPr/>
        </p:nvSpPr>
        <p:spPr>
          <a:xfrm>
            <a:off x="792389" y="4582946"/>
            <a:ext cx="921117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/>
              <a:t>Pontszám:</a:t>
            </a:r>
          </a:p>
          <a:p>
            <a:pPr marL="514350" indent="-514350">
              <a:buAutoNum type="alphaLcParenR"/>
            </a:pPr>
            <a:r>
              <a:rPr lang="hu-HU" sz="3200" b="1" dirty="0" smtClean="0">
                <a:solidFill>
                  <a:srgbClr val="00B050"/>
                </a:solidFill>
              </a:rPr>
              <a:t>2x57 = 114 + 2x88 = 176 </a:t>
            </a:r>
            <a:r>
              <a:rPr lang="hu-HU" sz="3200" b="1" dirty="0" smtClean="0"/>
              <a:t>Összesen: 290</a:t>
            </a:r>
          </a:p>
          <a:p>
            <a:pPr marL="514350" indent="-514350">
              <a:buAutoNum type="alphaLcParenR"/>
            </a:pPr>
            <a:r>
              <a:rPr lang="hu-HU" sz="3200" b="1" dirty="0" smtClean="0"/>
              <a:t>4x88 = 352 </a:t>
            </a:r>
            <a:endParaRPr lang="hu-HU" sz="3200" b="1" dirty="0"/>
          </a:p>
        </p:txBody>
      </p:sp>
    </p:spTree>
    <p:extLst>
      <p:ext uri="{BB962C8B-B14F-4D97-AF65-F5344CB8AC3E}">
        <p14:creationId xmlns:p14="http://schemas.microsoft.com/office/powerpoint/2010/main" val="552411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dirty="0" smtClean="0"/>
              <a:t>Pontszámítás</a:t>
            </a:r>
            <a:br>
              <a:rPr lang="hu-HU" sz="4000" dirty="0" smtClean="0"/>
            </a:br>
            <a:r>
              <a:rPr lang="hu-HU" sz="4000" dirty="0" smtClean="0"/>
              <a:t>Intézményi pontok - többletpontok</a:t>
            </a:r>
            <a:br>
              <a:rPr lang="hu-HU" sz="4000" dirty="0" smtClean="0"/>
            </a:br>
            <a:endParaRPr lang="hu-HU" sz="400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6938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582385" y="1183822"/>
            <a:ext cx="11087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rgbClr val="00B050"/>
                </a:solidFill>
              </a:rPr>
              <a:t>Az </a:t>
            </a:r>
            <a:r>
              <a:rPr lang="hu-HU" sz="2800" b="1" u="sng" dirty="0" smtClean="0">
                <a:solidFill>
                  <a:srgbClr val="00B050"/>
                </a:solidFill>
              </a:rPr>
              <a:t>intézményi pontokat</a:t>
            </a:r>
            <a:r>
              <a:rPr lang="hu-HU" sz="2800" dirty="0" smtClean="0">
                <a:solidFill>
                  <a:srgbClr val="00B050"/>
                </a:solidFill>
              </a:rPr>
              <a:t>, azok jogcímét és mértékét a felsőoktatási intézmények egyedileg határozzák meg.</a:t>
            </a:r>
            <a:endParaRPr lang="hu-HU" sz="2800" dirty="0">
              <a:solidFill>
                <a:srgbClr val="00B050"/>
              </a:solidFill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582385" y="2943722"/>
            <a:ext cx="1119867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dirty="0" smtClean="0"/>
              <a:t>A Meghirdetett képzések oldalain </a:t>
            </a:r>
            <a:r>
              <a:rPr lang="hu-HU" sz="2800" dirty="0"/>
              <a:t>nézhető meg, hogy egy adott szakon miért és mennyi intézményi pont kapható, valamint, hogy ezek </a:t>
            </a:r>
            <a:r>
              <a:rPr lang="hu-HU" sz="2800" dirty="0" smtClean="0"/>
              <a:t>hogyan, milyen dokumentummal </a:t>
            </a:r>
            <a:r>
              <a:rPr lang="hu-HU" sz="2800" dirty="0"/>
              <a:t>igazolhatók.</a:t>
            </a:r>
          </a:p>
        </p:txBody>
      </p:sp>
    </p:spTree>
    <p:extLst>
      <p:ext uri="{BB962C8B-B14F-4D97-AF65-F5344CB8AC3E}">
        <p14:creationId xmlns:p14="http://schemas.microsoft.com/office/powerpoint/2010/main" val="25081112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664027" y="626826"/>
            <a:ext cx="1065983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b="1" dirty="0"/>
              <a:t>Leggyakrabban az alábbiakért kapható intézményi pont:</a:t>
            </a:r>
          </a:p>
          <a:p>
            <a:endParaRPr lang="hu-HU" sz="2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800" dirty="0"/>
              <a:t>emelt szintű érettségi vizsga,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800" dirty="0"/>
              <a:t>tanulmányi és művészeti versenyek,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800" dirty="0"/>
              <a:t>nyelvtudás,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800" dirty="0"/>
              <a:t>esélyegyenlőség,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800" dirty="0"/>
              <a:t>munkatapasztalat, önkéntes tevékenység,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800" dirty="0"/>
              <a:t>felvételi vizsga,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800" dirty="0"/>
              <a:t>kompetenciateszt,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800" dirty="0"/>
              <a:t>sporteredmények,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800" dirty="0"/>
              <a:t>szakképesítés.</a:t>
            </a:r>
          </a:p>
        </p:txBody>
      </p:sp>
    </p:spTree>
    <p:extLst>
      <p:ext uri="{BB962C8B-B14F-4D97-AF65-F5344CB8AC3E}">
        <p14:creationId xmlns:p14="http://schemas.microsoft.com/office/powerpoint/2010/main" val="31674645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514350" y="4463365"/>
            <a:ext cx="26212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NKE</a:t>
            </a:r>
          </a:p>
          <a:p>
            <a:endParaRPr lang="hu-HU" dirty="0" smtClean="0"/>
          </a:p>
          <a:p>
            <a:r>
              <a:rPr lang="hu-HU" dirty="0"/>
              <a:t>b</a:t>
            </a:r>
            <a:r>
              <a:rPr lang="hu-HU" dirty="0" smtClean="0"/>
              <a:t>üntetés-végrehajtási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432708" y="256206"/>
            <a:ext cx="11416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Az intézményi pontokat dokumentumokkal, igazolásokkal kell alátámasztani. Az emelt szintű érettségivel szerzett nyelvvizsga csak egyszer számítható be.</a:t>
            </a:r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1975" y="1053568"/>
            <a:ext cx="8135399" cy="5657253"/>
          </a:xfrm>
          <a:prstGeom prst="rect">
            <a:avLst/>
          </a:prstGeom>
        </p:spPr>
      </p:pic>
      <p:sp>
        <p:nvSpPr>
          <p:cNvPr id="6" name="Ellipszis 5"/>
          <p:cNvSpPr/>
          <p:nvPr/>
        </p:nvSpPr>
        <p:spPr>
          <a:xfrm>
            <a:off x="3910693" y="4335235"/>
            <a:ext cx="5257800" cy="157570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Ellipszis 4"/>
          <p:cNvSpPr/>
          <p:nvPr/>
        </p:nvSpPr>
        <p:spPr>
          <a:xfrm>
            <a:off x="10372205" y="4463365"/>
            <a:ext cx="1219200" cy="94705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100559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8654143" y="1722664"/>
            <a:ext cx="1035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Például:</a:t>
            </a:r>
            <a:endParaRPr lang="hu-HU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373" y="947058"/>
            <a:ext cx="8850569" cy="5233307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587830" y="3959679"/>
            <a:ext cx="14029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dirty="0" smtClean="0"/>
              <a:t>SZTE</a:t>
            </a:r>
            <a:endParaRPr lang="hu-HU" sz="3600" dirty="0"/>
          </a:p>
          <a:p>
            <a:r>
              <a:rPr lang="hu-HU" sz="3600" dirty="0" smtClean="0"/>
              <a:t>ápoló</a:t>
            </a:r>
            <a:endParaRPr lang="hu-HU" sz="3600" dirty="0"/>
          </a:p>
        </p:txBody>
      </p:sp>
      <p:sp>
        <p:nvSpPr>
          <p:cNvPr id="7" name="Ellipszis 6"/>
          <p:cNvSpPr/>
          <p:nvPr/>
        </p:nvSpPr>
        <p:spPr>
          <a:xfrm>
            <a:off x="3020786" y="3714750"/>
            <a:ext cx="2571750" cy="127362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Ellipszis 7"/>
          <p:cNvSpPr/>
          <p:nvPr/>
        </p:nvSpPr>
        <p:spPr>
          <a:xfrm>
            <a:off x="10695698" y="3422832"/>
            <a:ext cx="1175657" cy="1073693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413659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971005" y="1721006"/>
            <a:ext cx="1017161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/>
              <a:t>TOVÁBBI INFORMÁCIÓK:</a:t>
            </a:r>
          </a:p>
          <a:p>
            <a:endParaRPr lang="hu-HU" sz="2400" dirty="0">
              <a:solidFill>
                <a:srgbClr val="FF000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u-HU" sz="3600" dirty="0">
                <a:solidFill>
                  <a:srgbClr val="FF0000"/>
                </a:solidFill>
              </a:rPr>
              <a:t>f</a:t>
            </a:r>
            <a:r>
              <a:rPr lang="hu-HU" sz="3600" dirty="0" smtClean="0">
                <a:solidFill>
                  <a:srgbClr val="FF0000"/>
                </a:solidFill>
              </a:rPr>
              <a:t>elvi.hu</a:t>
            </a:r>
            <a:r>
              <a:rPr lang="hu-HU" sz="2400" dirty="0"/>
              <a:t/>
            </a:r>
            <a:br>
              <a:rPr lang="hu-HU" sz="2400" dirty="0"/>
            </a:br>
            <a:endParaRPr lang="hu-HU" sz="2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u-HU" sz="2400" dirty="0" err="1"/>
              <a:t>Sikur</a:t>
            </a:r>
            <a:r>
              <a:rPr lang="hu-HU" sz="2400" dirty="0"/>
              <a:t> Tamásné igazgatóhelyettes</a:t>
            </a:r>
            <a:br>
              <a:rPr lang="hu-HU" sz="2400" dirty="0"/>
            </a:br>
            <a:r>
              <a:rPr lang="hu-HU" sz="2400" dirty="0"/>
              <a:t>06 66/323 022</a:t>
            </a:r>
            <a:br>
              <a:rPr lang="hu-HU" sz="2400" dirty="0"/>
            </a:br>
            <a:r>
              <a:rPr lang="hu-HU" sz="2400" dirty="0"/>
              <a:t>+36 70/508 3088 </a:t>
            </a:r>
          </a:p>
        </p:txBody>
      </p:sp>
    </p:spTree>
    <p:extLst>
      <p:ext uri="{BB962C8B-B14F-4D97-AF65-F5344CB8AC3E}">
        <p14:creationId xmlns:p14="http://schemas.microsoft.com/office/powerpoint/2010/main" val="113577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457200" y="1181752"/>
            <a:ext cx="11642272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dirty="0" smtClean="0"/>
              <a:t>Központilag meghatározott </a:t>
            </a:r>
            <a:r>
              <a:rPr lang="hu-HU" sz="2800" b="1" u="sng" dirty="0" smtClean="0">
                <a:solidFill>
                  <a:srgbClr val="FF0000"/>
                </a:solidFill>
              </a:rPr>
              <a:t>minimum pontszám </a:t>
            </a:r>
            <a:r>
              <a:rPr lang="hu-HU" sz="2800" u="sng" dirty="0" smtClean="0">
                <a:solidFill>
                  <a:srgbClr val="FF0000"/>
                </a:solidFill>
              </a:rPr>
              <a:t>nincs</a:t>
            </a:r>
            <a:r>
              <a:rPr lang="hu-HU" sz="2800" dirty="0" smtClean="0">
                <a:solidFill>
                  <a:srgbClr val="FF0000"/>
                </a:solidFill>
              </a:rPr>
              <a:t>, </a:t>
            </a:r>
            <a:r>
              <a:rPr lang="hu-HU" sz="2800" dirty="0" smtClean="0"/>
              <a:t>ezt a felsőoktatási intézmény határozza meg.</a:t>
            </a:r>
          </a:p>
          <a:p>
            <a:endParaRPr lang="hu-HU" sz="2400" dirty="0">
              <a:solidFill>
                <a:srgbClr val="FF0000"/>
              </a:solidFill>
            </a:endParaRPr>
          </a:p>
          <a:p>
            <a:endParaRPr lang="hu-HU" sz="2400" dirty="0" smtClean="0">
              <a:solidFill>
                <a:srgbClr val="FF0000"/>
              </a:solidFill>
            </a:endParaRPr>
          </a:p>
          <a:p>
            <a:endParaRPr lang="hu-HU" sz="2400" dirty="0">
              <a:solidFill>
                <a:srgbClr val="FF0000"/>
              </a:solidFill>
            </a:endParaRPr>
          </a:p>
          <a:p>
            <a:r>
              <a:rPr lang="hu-HU" sz="4400" dirty="0" smtClean="0"/>
              <a:t>Maximum pontszám: </a:t>
            </a:r>
            <a:r>
              <a:rPr lang="hu-HU" sz="4400" b="1" dirty="0" smtClean="0">
                <a:solidFill>
                  <a:srgbClr val="FF0000"/>
                </a:solidFill>
              </a:rPr>
              <a:t>500</a:t>
            </a:r>
            <a:endParaRPr lang="hu-HU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26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02670" y="1696641"/>
            <a:ext cx="964820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hu-HU" sz="2800" dirty="0" smtClean="0"/>
              <a:t>Középiskolai tanulmányi eredményeket</a:t>
            </a:r>
            <a:endParaRPr lang="hu-HU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hu-HU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hu-HU" sz="2800" dirty="0" smtClean="0"/>
              <a:t>Az érettségi vizsga eredményeinek átlagát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hu-HU" sz="28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hu-HU" sz="2800" dirty="0" smtClean="0"/>
              <a:t>A felsőoktatási intézmény által meghatározott két érettségi vizsgatárgy eredményét (a meghirdetett képzéseknél lehet megnézni)</a:t>
            </a:r>
            <a:endParaRPr lang="hu-HU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hu-HU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hu-HU" sz="2800" dirty="0" smtClean="0"/>
              <a:t>+ </a:t>
            </a:r>
            <a:r>
              <a:rPr lang="hu-HU" sz="2800" dirty="0" smtClean="0"/>
              <a:t>az </a:t>
            </a:r>
            <a:r>
              <a:rPr lang="hu-HU" sz="2800" dirty="0"/>
              <a:t>intézményi pontok </a:t>
            </a:r>
            <a:r>
              <a:rPr lang="hu-HU" sz="2800" dirty="0" smtClean="0"/>
              <a:t> </a:t>
            </a:r>
            <a:r>
              <a:rPr lang="hu-HU" sz="2800" b="1" dirty="0" err="1" smtClean="0">
                <a:solidFill>
                  <a:srgbClr val="FF0000"/>
                </a:solidFill>
              </a:rPr>
              <a:t>max</a:t>
            </a:r>
            <a:r>
              <a:rPr lang="hu-HU" sz="2800" b="1" dirty="0" smtClean="0">
                <a:solidFill>
                  <a:srgbClr val="FF0000"/>
                </a:solidFill>
              </a:rPr>
              <a:t>. </a:t>
            </a:r>
            <a:r>
              <a:rPr lang="hu-HU" sz="2800" b="1" dirty="0">
                <a:solidFill>
                  <a:srgbClr val="FF0000"/>
                </a:solidFill>
              </a:rPr>
              <a:t>100 pont.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hu-HU" sz="28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102670" y="449332"/>
            <a:ext cx="12089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u="sng" dirty="0" smtClean="0"/>
              <a:t>Mit vehetnek figyelembe a pontszám megállapításához?</a:t>
            </a:r>
            <a:endParaRPr lang="hu-HU" sz="3200" b="1" u="sng" dirty="0"/>
          </a:p>
        </p:txBody>
      </p:sp>
      <p:sp>
        <p:nvSpPr>
          <p:cNvPr id="4" name="Jobb oldali kapcsos zárójel 3"/>
          <p:cNvSpPr/>
          <p:nvPr/>
        </p:nvSpPr>
        <p:spPr>
          <a:xfrm>
            <a:off x="9013371" y="1696641"/>
            <a:ext cx="579665" cy="3177438"/>
          </a:xfrm>
          <a:prstGeom prst="rightBrace">
            <a:avLst/>
          </a:prstGeom>
          <a:ln w="285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9593036" y="2997377"/>
            <a:ext cx="2517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err="1">
                <a:solidFill>
                  <a:srgbClr val="FF0000"/>
                </a:solidFill>
              </a:rPr>
              <a:t>m</a:t>
            </a:r>
            <a:r>
              <a:rPr lang="hu-HU" sz="2400" b="1" dirty="0" err="1" smtClean="0">
                <a:solidFill>
                  <a:srgbClr val="FF0000"/>
                </a:solidFill>
              </a:rPr>
              <a:t>ax</a:t>
            </a:r>
            <a:r>
              <a:rPr lang="hu-HU" sz="2400" b="1" dirty="0" smtClean="0">
                <a:solidFill>
                  <a:srgbClr val="FF0000"/>
                </a:solidFill>
              </a:rPr>
              <a:t>. 400 pont</a:t>
            </a:r>
            <a:endParaRPr lang="hu-H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86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640080" y="319891"/>
            <a:ext cx="12462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u="sng" dirty="0" smtClean="0"/>
              <a:t>A beírt eredményekből többféle módon is kiszámítja a pontszámokat az E-felvételi rendszere:</a:t>
            </a:r>
            <a:r>
              <a:rPr lang="hu-HU" sz="2800" b="1" dirty="0" smtClean="0"/>
              <a:t> </a:t>
            </a:r>
            <a:endParaRPr lang="hu-HU" sz="2800" b="1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431" y="1642358"/>
            <a:ext cx="11530486" cy="3331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09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85" y="2122714"/>
            <a:ext cx="11316901" cy="3338486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228601" y="469944"/>
            <a:ext cx="118708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/>
              <a:t>A középfokú szakképzettséggel </a:t>
            </a:r>
            <a:r>
              <a:rPr lang="hu-HU" sz="2400" dirty="0" smtClean="0"/>
              <a:t>(technikum) rendelkező </a:t>
            </a:r>
            <a:r>
              <a:rPr lang="hu-HU" sz="2400" dirty="0"/>
              <a:t>jelentkezők felvételi </a:t>
            </a:r>
            <a:r>
              <a:rPr lang="hu-HU" sz="2400" dirty="0" err="1"/>
              <a:t>összpontszámát</a:t>
            </a:r>
            <a:r>
              <a:rPr lang="hu-HU" sz="2400" dirty="0"/>
              <a:t> az alábbiak szerint is ki lehet </a:t>
            </a:r>
            <a:r>
              <a:rPr lang="hu-HU" sz="2400" dirty="0" smtClean="0"/>
              <a:t>számítani </a:t>
            </a:r>
            <a:r>
              <a:rPr lang="hu-HU" sz="2400" b="1" dirty="0" smtClean="0"/>
              <a:t>alap- </a:t>
            </a:r>
            <a:r>
              <a:rPr lang="hu-HU" sz="2400" b="1" dirty="0"/>
              <a:t>és osztatlan képzésekre jelentkezéskor, </a:t>
            </a:r>
            <a:r>
              <a:rPr lang="hu-HU" sz="2400" b="1" u="sng" dirty="0">
                <a:solidFill>
                  <a:srgbClr val="FF0000"/>
                </a:solidFill>
              </a:rPr>
              <a:t>szakirányú továbbtanulás </a:t>
            </a:r>
            <a:r>
              <a:rPr lang="hu-HU" sz="2400" b="1" dirty="0" smtClean="0"/>
              <a:t>esetén:</a:t>
            </a:r>
            <a:endParaRPr lang="hu-HU" sz="2400" b="1" dirty="0"/>
          </a:p>
        </p:txBody>
      </p:sp>
    </p:spTree>
    <p:extLst>
      <p:ext uri="{BB962C8B-B14F-4D97-AF65-F5344CB8AC3E}">
        <p14:creationId xmlns:p14="http://schemas.microsoft.com/office/powerpoint/2010/main" val="408464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604158" y="1987620"/>
            <a:ext cx="113320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600" b="1" dirty="0">
                <a:solidFill>
                  <a:srgbClr val="00B050"/>
                </a:solidFill>
              </a:rPr>
              <a:t>Minden eredményt be kell írni a rendszerbe, de mindig a </a:t>
            </a:r>
            <a:r>
              <a:rPr lang="hu-HU" sz="3600" b="1" u="sng" dirty="0">
                <a:solidFill>
                  <a:srgbClr val="00B050"/>
                </a:solidFill>
              </a:rPr>
              <a:t>jelentkezőnek legkedvezőbb </a:t>
            </a:r>
            <a:r>
              <a:rPr lang="hu-HU" sz="3600" b="1" dirty="0">
                <a:solidFill>
                  <a:srgbClr val="00B050"/>
                </a:solidFill>
              </a:rPr>
              <a:t>eredményt veszik figyelembe.</a:t>
            </a:r>
          </a:p>
        </p:txBody>
      </p:sp>
    </p:spTree>
    <p:extLst>
      <p:ext uri="{BB962C8B-B14F-4D97-AF65-F5344CB8AC3E}">
        <p14:creationId xmlns:p14="http://schemas.microsoft.com/office/powerpoint/2010/main" val="215107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484413" y="1122500"/>
            <a:ext cx="113129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dirty="0"/>
              <a:t>Egyes szakokon nem a jelentkező által elért középiskolai, érettségi eredmények, hanem </a:t>
            </a:r>
            <a:r>
              <a:rPr lang="hu-HU" sz="3200" b="1" u="sng" dirty="0">
                <a:solidFill>
                  <a:srgbClr val="00B050"/>
                </a:solidFill>
              </a:rPr>
              <a:t>kizárólag a gyakorlati vizsga eredménye alapján állapítják meg a felvételi pontszámot</a:t>
            </a:r>
            <a:r>
              <a:rPr lang="hu-HU" sz="3200" b="1" u="sng" dirty="0" smtClean="0">
                <a:solidFill>
                  <a:srgbClr val="00B050"/>
                </a:solidFill>
              </a:rPr>
              <a:t>. </a:t>
            </a:r>
          </a:p>
          <a:p>
            <a:endParaRPr lang="hu-HU" sz="3200" b="1" u="sng" dirty="0">
              <a:solidFill>
                <a:srgbClr val="00B050"/>
              </a:solidFill>
            </a:endParaRPr>
          </a:p>
          <a:p>
            <a:r>
              <a:rPr lang="hu-HU" sz="3200" dirty="0" smtClean="0"/>
              <a:t>Ilyenek például az </a:t>
            </a:r>
            <a:r>
              <a:rPr lang="hu-HU" sz="3200" dirty="0"/>
              <a:t>edző </a:t>
            </a:r>
            <a:r>
              <a:rPr lang="hu-HU" sz="3200" dirty="0" smtClean="0"/>
              <a:t>szak </a:t>
            </a:r>
            <a:r>
              <a:rPr lang="hu-HU" sz="3200" dirty="0"/>
              <a:t>vagy a művészeti </a:t>
            </a:r>
            <a:r>
              <a:rPr lang="hu-HU" sz="3200" dirty="0" smtClean="0"/>
              <a:t>képzések, </a:t>
            </a:r>
            <a:r>
              <a:rPr lang="nn-NO" sz="3200" b="1" u="sng" dirty="0">
                <a:solidFill>
                  <a:srgbClr val="00B050"/>
                </a:solidFill>
              </a:rPr>
              <a:t>maximum 400 pont</a:t>
            </a:r>
            <a:r>
              <a:rPr lang="hu-HU" sz="3200" b="1" u="sng" dirty="0">
                <a:solidFill>
                  <a:srgbClr val="00B05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9355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abetű">
  <a:themeElements>
    <a:clrScheme name="Fabetű">
      <a:dk1>
        <a:sysClr val="windowText" lastClr="000000"/>
      </a:dk1>
      <a:lt1>
        <a:sysClr val="window" lastClr="FFFFFF"/>
      </a:lt1>
      <a:dk2>
        <a:srgbClr val="84ACB6"/>
      </a:dk2>
      <a:lt2>
        <a:srgbClr val="EBE9DD"/>
      </a:lt2>
      <a:accent1>
        <a:srgbClr val="6F8183"/>
      </a:accent1>
      <a:accent2>
        <a:srgbClr val="967E96"/>
      </a:accent2>
      <a:accent3>
        <a:srgbClr val="CCC893"/>
      </a:accent3>
      <a:accent4>
        <a:srgbClr val="A54D74"/>
      </a:accent4>
      <a:accent5>
        <a:srgbClr val="949C6B"/>
      </a:accent5>
      <a:accent6>
        <a:srgbClr val="766A50"/>
      </a:accent6>
      <a:hlink>
        <a:srgbClr val="CC6600"/>
      </a:hlink>
      <a:folHlink>
        <a:srgbClr val="777777"/>
      </a:folHlink>
    </a:clrScheme>
    <a:fontScheme name="Fabetű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man Old Style" panose="02050604050505020204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abetű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8E89CD47-BF55-4DDE-B823-2283AA7E76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Fabetű</Template>
  <TotalTime>4280</TotalTime>
  <Words>1011</Words>
  <Application>Microsoft Office PowerPoint</Application>
  <PresentationFormat>Szélesvásznú</PresentationFormat>
  <Paragraphs>203</Paragraphs>
  <Slides>39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39</vt:i4>
      </vt:variant>
    </vt:vector>
  </HeadingPairs>
  <TitlesOfParts>
    <vt:vector size="44" baseType="lpstr">
      <vt:lpstr>Arial</vt:lpstr>
      <vt:lpstr>Bookman Old Style</vt:lpstr>
      <vt:lpstr>Century Gothic</vt:lpstr>
      <vt:lpstr>Wingdings</vt:lpstr>
      <vt:lpstr>Fabetű</vt:lpstr>
      <vt:lpstr>Tudnivalók a felsőoktatási felvételiről  2. A pontszámítás  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  Pontszámítás  A) Tanulmányi pont + Érettségi pont 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Pontszámítás B) „Duplázás” </vt:lpstr>
      <vt:lpstr>PowerPoint-bemutató</vt:lpstr>
      <vt:lpstr>PowerPoint-bemutató</vt:lpstr>
      <vt:lpstr>Pontszámítás szakképzettséggel   – csak szakirányú továbbtanulás esetén!</vt:lpstr>
      <vt:lpstr>PowerPoint-bemutató</vt:lpstr>
      <vt:lpstr>PowerPoint-bemutató</vt:lpstr>
      <vt:lpstr>PowerPoint-bemutató</vt:lpstr>
      <vt:lpstr>PowerPoint-bemutató</vt:lpstr>
      <vt:lpstr>PowerPoint-bemutató</vt:lpstr>
      <vt:lpstr>Pontszámítás Intézményi pontok - többletpontok 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Tudnivalók a felsőoktatási felvételiről</dc:title>
  <dc:creator>user</dc:creator>
  <cp:lastModifiedBy>IGH</cp:lastModifiedBy>
  <cp:revision>150</cp:revision>
  <dcterms:created xsi:type="dcterms:W3CDTF">2021-01-13T10:51:12Z</dcterms:created>
  <dcterms:modified xsi:type="dcterms:W3CDTF">2025-01-10T13:44:06Z</dcterms:modified>
</cp:coreProperties>
</file>