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17" r:id="rId4"/>
    <p:sldId id="295" r:id="rId5"/>
    <p:sldId id="315" r:id="rId6"/>
    <p:sldId id="316" r:id="rId7"/>
    <p:sldId id="259" r:id="rId8"/>
    <p:sldId id="305" r:id="rId9"/>
    <p:sldId id="304" r:id="rId10"/>
    <p:sldId id="260" r:id="rId11"/>
    <p:sldId id="303" r:id="rId12"/>
    <p:sldId id="262" r:id="rId13"/>
    <p:sldId id="301" r:id="rId14"/>
    <p:sldId id="318" r:id="rId15"/>
    <p:sldId id="319" r:id="rId16"/>
    <p:sldId id="320" r:id="rId17"/>
    <p:sldId id="296" r:id="rId18"/>
    <p:sldId id="297" r:id="rId19"/>
    <p:sldId id="263" r:id="rId20"/>
    <p:sldId id="300" r:id="rId21"/>
    <p:sldId id="271" r:id="rId22"/>
    <p:sldId id="308" r:id="rId23"/>
    <p:sldId id="321" r:id="rId24"/>
    <p:sldId id="264" r:id="rId25"/>
    <p:sldId id="293" r:id="rId26"/>
    <p:sldId id="323" r:id="rId27"/>
    <p:sldId id="322" r:id="rId28"/>
    <p:sldId id="268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66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38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65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133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96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74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18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46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39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37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35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E39518-AAD8-4DB8-9D32-6E043EF5A043}" type="datetimeFigureOut">
              <a:rPr lang="hu-HU" smtClean="0"/>
              <a:t>2025.01.07.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49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Tudnivalók a felsőoktatási felvételiről:</a:t>
            </a:r>
            <a:br>
              <a:rPr lang="hu-HU" sz="3600" dirty="0" smtClean="0"/>
            </a:br>
            <a:r>
              <a:rPr lang="hu-HU" sz="3600" dirty="0" smtClean="0"/>
              <a:t>1. A </a:t>
            </a:r>
            <a:r>
              <a:rPr lang="hu-HU" sz="3600" dirty="0" smtClean="0"/>
              <a:t>jelentkezés</a:t>
            </a:r>
            <a:br>
              <a:rPr lang="hu-HU" sz="3600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2025. január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106" y="2944824"/>
            <a:ext cx="1960109" cy="9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504733" y="286719"/>
            <a:ext cx="1085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dirty="0" smtClean="0"/>
              <a:t>1. lépés: regisztráció és belépés</a:t>
            </a:r>
            <a:endParaRPr lang="hu-HU" sz="3200" u="sng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22" y="871494"/>
            <a:ext cx="10894662" cy="4961844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6817179" y="1061357"/>
            <a:ext cx="2751364" cy="914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48693" y="5587116"/>
            <a:ext cx="11275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/>
              <a:t>Fontos: </a:t>
            </a:r>
            <a:r>
              <a:rPr lang="hu-HU" sz="2400" b="1" dirty="0"/>
              <a:t>a hagyományos Ügyfélkapu azonosítási szolgáltatás 2025. január 15-ével </a:t>
            </a:r>
            <a:r>
              <a:rPr lang="hu-HU" sz="2400" b="1" dirty="0" smtClean="0"/>
              <a:t>megszűnik!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4315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18430" y="241634"/>
            <a:ext cx="1090748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</a:t>
            </a:r>
            <a:r>
              <a:rPr lang="hu-HU" sz="2400" dirty="0" smtClean="0"/>
              <a:t>z </a:t>
            </a:r>
            <a:r>
              <a:rPr lang="hu-HU" sz="2400" dirty="0"/>
              <a:t>E-felvételibe történő első belépéskor a rendszer automatikusan elküldi a jelentkező </a:t>
            </a:r>
            <a:r>
              <a:rPr lang="hu-HU" sz="2400" b="1" dirty="0">
                <a:solidFill>
                  <a:srgbClr val="FF0000"/>
                </a:solidFill>
              </a:rPr>
              <a:t>egyedi biztonsági kódját </a:t>
            </a:r>
            <a:r>
              <a:rPr lang="hu-HU" sz="2400" dirty="0"/>
              <a:t>(amelyre szintén szükség van a felületre való belépéshez) és a </a:t>
            </a:r>
            <a:r>
              <a:rPr lang="hu-HU" sz="2400" b="1" u="sng" dirty="0">
                <a:solidFill>
                  <a:srgbClr val="FF0000"/>
                </a:solidFill>
              </a:rPr>
              <a:t>felvételi azonosító számát </a:t>
            </a:r>
            <a:r>
              <a:rPr lang="hu-HU" sz="2400" b="1" dirty="0"/>
              <a:t>is</a:t>
            </a:r>
            <a:r>
              <a:rPr lang="hu-HU" sz="2400" b="1" dirty="0" smtClean="0"/>
              <a:t>.</a:t>
            </a:r>
          </a:p>
          <a:p>
            <a:endParaRPr lang="hu-HU" sz="2400" dirty="0"/>
          </a:p>
          <a:p>
            <a:r>
              <a:rPr lang="hu-HU" sz="2800" b="1" u="sng" dirty="0">
                <a:solidFill>
                  <a:srgbClr val="FF0000"/>
                </a:solidFill>
              </a:rPr>
              <a:t>Felvételi azonosító szám:</a:t>
            </a:r>
            <a:r>
              <a:rPr lang="hu-HU" sz="2800" u="sng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ezen tartják nyilván az adatait, ügyintézéskor vagy tájékozódáskor erre kell hivatkozni. Folyamatosan látható az E-felvételi felületén </a:t>
            </a:r>
            <a:r>
              <a:rPr lang="hu-HU" sz="2400" dirty="0" smtClean="0"/>
              <a:t>is, </a:t>
            </a:r>
            <a:r>
              <a:rPr lang="hu-HU" sz="2400" dirty="0" smtClean="0"/>
              <a:t>12 jegyű 310 kezdetű </a:t>
            </a:r>
            <a:r>
              <a:rPr lang="hu-HU" sz="2400" dirty="0" smtClean="0"/>
              <a:t>szám.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518429" y="3066775"/>
            <a:ext cx="10997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személyes </a:t>
            </a:r>
            <a:r>
              <a:rPr lang="hu-HU" sz="2400" dirty="0" smtClean="0"/>
              <a:t>adatokat </a:t>
            </a:r>
            <a:r>
              <a:rPr lang="hu-HU" sz="2400" dirty="0"/>
              <a:t>és a </a:t>
            </a:r>
            <a:r>
              <a:rPr lang="hu-HU" sz="2400" dirty="0" smtClean="0"/>
              <a:t>lakcímet nem kell beírni, mert a </a:t>
            </a:r>
            <a:r>
              <a:rPr lang="hu-HU" sz="2400" dirty="0"/>
              <a:t>rendszer </a:t>
            </a:r>
            <a:r>
              <a:rPr lang="hu-HU" sz="2400" dirty="0" smtClean="0"/>
              <a:t>automatikusan </a:t>
            </a:r>
            <a:r>
              <a:rPr lang="hu-HU" sz="2400" dirty="0"/>
              <a:t>átveszi a központi nyilvántartásból, </a:t>
            </a:r>
            <a:r>
              <a:rPr lang="hu-HU" sz="2400" dirty="0" smtClean="0"/>
              <a:t>ezeket </a:t>
            </a:r>
            <a:r>
              <a:rPr lang="hu-HU" sz="2400" dirty="0"/>
              <a:t>az adatokat az E-felvételi felületén </a:t>
            </a:r>
            <a:r>
              <a:rPr lang="hu-HU" sz="2400" dirty="0" smtClean="0"/>
              <a:t>nem lehet módosítani.</a:t>
            </a:r>
          </a:p>
          <a:p>
            <a:endParaRPr lang="hu-HU" sz="2400" dirty="0"/>
          </a:p>
          <a:p>
            <a:r>
              <a:rPr lang="hu-HU" sz="2400" dirty="0"/>
              <a:t>Ha az ellenőrzés során helytelen személyes és lakcím </a:t>
            </a:r>
            <a:r>
              <a:rPr lang="hu-HU" sz="2400" dirty="0" smtClean="0"/>
              <a:t>adatok jelennek meg, </a:t>
            </a:r>
            <a:r>
              <a:rPr lang="hu-HU" sz="2400" dirty="0"/>
              <a:t>akkor ezek javításáról kormányablakban, okmányirodában </a:t>
            </a:r>
            <a:r>
              <a:rPr lang="hu-HU" sz="2400" dirty="0" smtClean="0"/>
              <a:t>lehet </a:t>
            </a:r>
            <a:r>
              <a:rPr lang="hu-HU" sz="2400" dirty="0"/>
              <a:t>intézkedni.</a:t>
            </a:r>
          </a:p>
        </p:txBody>
      </p:sp>
      <p:sp>
        <p:nvSpPr>
          <p:cNvPr id="6" name="Téglalap 5"/>
          <p:cNvSpPr/>
          <p:nvPr/>
        </p:nvSpPr>
        <p:spPr>
          <a:xfrm>
            <a:off x="518429" y="5612272"/>
            <a:ext cx="10487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u="sng" dirty="0" smtClean="0">
                <a:solidFill>
                  <a:srgbClr val="FF0000"/>
                </a:solidFill>
              </a:rPr>
              <a:t>Célszerű folyamatosan figyelni </a:t>
            </a:r>
            <a:r>
              <a:rPr lang="hu-HU" sz="2000" b="1" u="sng" dirty="0">
                <a:solidFill>
                  <a:srgbClr val="FF0000"/>
                </a:solidFill>
              </a:rPr>
              <a:t>a</a:t>
            </a:r>
            <a:r>
              <a:rPr lang="hu-HU" sz="2000" b="1" u="sng" dirty="0" smtClean="0">
                <a:solidFill>
                  <a:srgbClr val="FF0000"/>
                </a:solidFill>
              </a:rPr>
              <a:t>z e-maileket, Spam mappát </a:t>
            </a:r>
            <a:r>
              <a:rPr lang="hu-HU" sz="2000" b="1" u="sng" dirty="0">
                <a:solidFill>
                  <a:srgbClr val="FF0000"/>
                </a:solidFill>
              </a:rPr>
              <a:t>is</a:t>
            </a:r>
            <a:r>
              <a:rPr lang="hu-HU" sz="2000" b="1" u="sng" dirty="0" smtClean="0">
                <a:solidFill>
                  <a:srgbClr val="FF0000"/>
                </a:solidFill>
              </a:rPr>
              <a:t>!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452117" y="406400"/>
            <a:ext cx="115668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dirty="0" smtClean="0"/>
              <a:t>2. lépés: képzések kiválasztása</a:t>
            </a:r>
          </a:p>
          <a:p>
            <a:endParaRPr lang="hu-HU" sz="3200" u="sng" dirty="0" smtClean="0"/>
          </a:p>
          <a:p>
            <a:endParaRPr lang="hu-HU" sz="2400" dirty="0"/>
          </a:p>
          <a:p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01" y="1168838"/>
            <a:ext cx="10278342" cy="5555439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7952015" y="3796393"/>
            <a:ext cx="2537564" cy="1281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9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" y="610361"/>
            <a:ext cx="11177587" cy="53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1" y="432708"/>
            <a:ext cx="10004866" cy="5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69" y="816428"/>
            <a:ext cx="10696575" cy="388620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9593036" y="3135086"/>
            <a:ext cx="1967593" cy="1191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46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8612"/>
            <a:ext cx="109728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22513" y="674335"/>
            <a:ext cx="1135449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u="sng" dirty="0" smtClean="0"/>
              <a:t>Összesen legfeljebb </a:t>
            </a:r>
            <a:r>
              <a:rPr lang="hu-HU" sz="2800" b="1" u="sng" dirty="0" smtClean="0"/>
              <a:t>hat </a:t>
            </a:r>
            <a:r>
              <a:rPr lang="hu-HU" sz="2800" u="sng" dirty="0"/>
              <a:t>jelentkezési hely </a:t>
            </a:r>
            <a:r>
              <a:rPr lang="hu-HU" sz="2800" dirty="0"/>
              <a:t>jelölhető meg. </a:t>
            </a:r>
            <a:endParaRPr lang="hu-H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u="sng" dirty="0" smtClean="0"/>
              <a:t>DE</a:t>
            </a:r>
            <a:r>
              <a:rPr lang="hu-HU" sz="2800" b="1" u="sng" dirty="0"/>
              <a:t>: </a:t>
            </a:r>
            <a:r>
              <a:rPr lang="hu-HU" sz="2800" dirty="0"/>
              <a:t>ha ugyanazon jelentkezési helynek két finanszírozási formáját, az államilag </a:t>
            </a:r>
            <a:r>
              <a:rPr lang="hu-HU" sz="2800" dirty="0" err="1"/>
              <a:t>támogatottat</a:t>
            </a:r>
            <a:r>
              <a:rPr lang="hu-HU" sz="2800" dirty="0"/>
              <a:t> és az </a:t>
            </a:r>
            <a:r>
              <a:rPr lang="hu-HU" sz="2800" dirty="0" smtClean="0"/>
              <a:t>önköltségest </a:t>
            </a:r>
            <a:r>
              <a:rPr lang="hu-HU" sz="2800" dirty="0"/>
              <a:t>is megjelöli a jelentkező, akkor az </a:t>
            </a:r>
            <a:r>
              <a:rPr lang="hu-HU" sz="2800" b="1" u="sng" dirty="0"/>
              <a:t>egy jelentkezésnek számít, </a:t>
            </a:r>
            <a:r>
              <a:rPr lang="hu-HU" sz="2800" b="1" u="sng" dirty="0">
                <a:solidFill>
                  <a:srgbClr val="FF0000"/>
                </a:solidFill>
              </a:rPr>
              <a:t>de</a:t>
            </a:r>
            <a:r>
              <a:rPr lang="hu-HU" sz="2800" dirty="0"/>
              <a:t> az </a:t>
            </a:r>
            <a:r>
              <a:rPr lang="hu-HU" sz="2800" dirty="0" smtClean="0"/>
              <a:t>ösztöndíjas </a:t>
            </a:r>
            <a:r>
              <a:rPr lang="hu-HU" sz="2800" dirty="0"/>
              <a:t>a jelentkezés sorrendjénél érdemes hátrébb sorolni</a:t>
            </a:r>
            <a:r>
              <a:rPr lang="hu-HU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u="sng" dirty="0"/>
              <a:t>Díjmentesen három képzés </a:t>
            </a:r>
            <a:r>
              <a:rPr lang="hu-HU" sz="2800" dirty="0"/>
              <a:t>megjelölésére van </a:t>
            </a:r>
            <a:r>
              <a:rPr lang="hu-HU" sz="2800" dirty="0" smtClean="0"/>
              <a:t>lehetőség.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4" y="3361738"/>
            <a:ext cx="10201275" cy="1314450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8278458" y="3938850"/>
            <a:ext cx="1263535" cy="5751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 flipV="1">
            <a:off x="8278459" y="3361738"/>
            <a:ext cx="1263535" cy="5525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6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00605" y="352895"/>
            <a:ext cx="114865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u="sng" dirty="0"/>
              <a:t>A </a:t>
            </a:r>
            <a:r>
              <a:rPr lang="hu-HU" sz="2800" u="sng" dirty="0" smtClean="0"/>
              <a:t>három díjmentes helyen felül, összesen legfeljebb három </a:t>
            </a:r>
            <a:r>
              <a:rPr lang="hu-HU" sz="2800" u="sng" dirty="0"/>
              <a:t>jelentkezési </a:t>
            </a:r>
            <a:r>
              <a:rPr lang="hu-HU" sz="2800" u="sng" dirty="0" smtClean="0"/>
              <a:t>helyért </a:t>
            </a:r>
            <a:r>
              <a:rPr lang="hu-HU" sz="2800" b="1" u="sng" dirty="0"/>
              <a:t>2000-2000 Ft kiegészítő díjat </a:t>
            </a:r>
            <a:r>
              <a:rPr lang="hu-HU" sz="2800" dirty="0"/>
              <a:t>kell </a:t>
            </a:r>
            <a:r>
              <a:rPr lang="hu-HU" sz="2800" dirty="0" smtClean="0"/>
              <a:t>fizetni. </a:t>
            </a:r>
          </a:p>
          <a:p>
            <a:endParaRPr lang="hu-HU" sz="2800" dirty="0"/>
          </a:p>
          <a:p>
            <a:r>
              <a:rPr lang="hu-HU" sz="2800" dirty="0"/>
              <a:t>A rögzített jelentkezési helyek száma alapján az E-felvételi automatikusan kiszámolja a fizetendő kiegészítő eljárási díjat, amelyet </a:t>
            </a:r>
            <a:r>
              <a:rPr lang="hu-HU" sz="2800" b="1" dirty="0"/>
              <a:t>a jelentkezési </a:t>
            </a:r>
            <a:r>
              <a:rPr lang="hu-HU" sz="2800" b="1" dirty="0" smtClean="0"/>
              <a:t>határidőt követő 15 napban </a:t>
            </a:r>
            <a:r>
              <a:rPr lang="hu-HU" sz="2800" b="1" dirty="0"/>
              <a:t>kell </a:t>
            </a:r>
            <a:r>
              <a:rPr lang="hu-HU" sz="2800" b="1" dirty="0" smtClean="0"/>
              <a:t>befizetni</a:t>
            </a:r>
            <a:r>
              <a:rPr lang="hu-HU" sz="2800" dirty="0" smtClean="0"/>
              <a:t> </a:t>
            </a:r>
            <a:r>
              <a:rPr lang="hu-HU" sz="2800" b="1" dirty="0" smtClean="0"/>
              <a:t>bankkártyával</a:t>
            </a:r>
            <a:r>
              <a:rPr lang="hu-HU" sz="2800" dirty="0" smtClean="0"/>
              <a:t> az </a:t>
            </a:r>
            <a:r>
              <a:rPr lang="hu-HU" sz="2800" dirty="0"/>
              <a:t>E-felvételiből elérhető fizetési </a:t>
            </a:r>
            <a:r>
              <a:rPr lang="hu-HU" sz="2800" dirty="0" smtClean="0"/>
              <a:t>felületen.</a:t>
            </a:r>
          </a:p>
          <a:p>
            <a:r>
              <a:rPr lang="hu-HU" sz="2800" dirty="0"/>
              <a:t>A jelentkezési időszakban (2025. február 15-ig) az E-felvételi fizetési funkciója nem érhető el, a kiegészítő eljárási díjat </a:t>
            </a:r>
            <a:r>
              <a:rPr lang="hu-HU" sz="2800" dirty="0" smtClean="0"/>
              <a:t>csak </a:t>
            </a:r>
            <a:r>
              <a:rPr lang="hu-HU" sz="2800" dirty="0"/>
              <a:t>utólag – hitelesítés után –, a megadott határidőig kell befizetni</a:t>
            </a:r>
            <a:r>
              <a:rPr lang="hu-HU" sz="2800" dirty="0" smtClean="0"/>
              <a:t>!</a:t>
            </a:r>
          </a:p>
          <a:p>
            <a:endParaRPr lang="hu-HU" sz="2800" dirty="0" smtClean="0"/>
          </a:p>
          <a:p>
            <a:r>
              <a:rPr lang="hu-HU" sz="2800" dirty="0" smtClean="0"/>
              <a:t>A </a:t>
            </a:r>
            <a:r>
              <a:rPr lang="hu-HU" sz="2800" dirty="0"/>
              <a:t>befizetést visszaigazoló </a:t>
            </a:r>
            <a:r>
              <a:rPr lang="hu-HU" sz="2800" b="1" dirty="0" smtClean="0"/>
              <a:t>bizonylat</a:t>
            </a:r>
            <a:r>
              <a:rPr lang="hu-HU" sz="2800" dirty="0" smtClean="0"/>
              <a:t> </a:t>
            </a:r>
            <a:r>
              <a:rPr lang="hu-HU" sz="2800" dirty="0"/>
              <a:t>is innen tölthető le</a:t>
            </a:r>
            <a:r>
              <a:rPr lang="hu-HU" sz="2800" dirty="0" smtClean="0"/>
              <a:t>.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381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01137" y="722767"/>
            <a:ext cx="113595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>
              <a:lnSpc>
                <a:spcPct val="150000"/>
              </a:lnSpc>
            </a:pPr>
            <a:r>
              <a:rPr lang="hu-HU" sz="2800" b="1" dirty="0" smtClean="0">
                <a:solidFill>
                  <a:srgbClr val="00B050"/>
                </a:solidFill>
              </a:rPr>
              <a:t>Figyelni </a:t>
            </a:r>
            <a:r>
              <a:rPr lang="hu-HU" sz="2800" b="1" dirty="0">
                <a:solidFill>
                  <a:srgbClr val="00B050"/>
                </a:solidFill>
              </a:rPr>
              <a:t>kell a </a:t>
            </a:r>
            <a:r>
              <a:rPr lang="hu-HU" sz="2800" b="1" dirty="0" smtClean="0">
                <a:solidFill>
                  <a:srgbClr val="00B050"/>
                </a:solidFill>
              </a:rPr>
              <a:t>megjelölt helyek </a:t>
            </a:r>
            <a:r>
              <a:rPr lang="hu-HU" sz="2800" b="1" u="sng" dirty="0" smtClean="0">
                <a:solidFill>
                  <a:srgbClr val="00B050"/>
                </a:solidFill>
              </a:rPr>
              <a:t>sorrendjére</a:t>
            </a:r>
            <a:r>
              <a:rPr lang="hu-HU" sz="2800" b="1" dirty="0">
                <a:solidFill>
                  <a:srgbClr val="00B050"/>
                </a:solidFill>
              </a:rPr>
              <a:t>! </a:t>
            </a:r>
            <a:endParaRPr lang="hu-HU" sz="28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800" b="1" dirty="0" smtClean="0">
                <a:solidFill>
                  <a:srgbClr val="00B050"/>
                </a:solidFill>
              </a:rPr>
              <a:t>A </a:t>
            </a:r>
            <a:r>
              <a:rPr lang="hu-HU" sz="2800" b="1" dirty="0">
                <a:solidFill>
                  <a:srgbClr val="00B050"/>
                </a:solidFill>
              </a:rPr>
              <a:t>jelentkezőt a jelentkezések sorában szereplő helyek közül az első olyan  helyre veszik föl, amelynek jelentkezési ponthatárát elérte. </a:t>
            </a:r>
            <a:endParaRPr lang="hu-HU" sz="28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800" b="1" u="sng" dirty="0" smtClean="0">
                <a:solidFill>
                  <a:srgbClr val="00B050"/>
                </a:solidFill>
              </a:rPr>
              <a:t>Ezért </a:t>
            </a:r>
            <a:r>
              <a:rPr lang="hu-HU" sz="2800" b="1" u="sng" dirty="0">
                <a:solidFill>
                  <a:srgbClr val="00B050"/>
                </a:solidFill>
              </a:rPr>
              <a:t>az a hely kerüljön előre, ahová leginkább szeretne </a:t>
            </a:r>
            <a:r>
              <a:rPr lang="hu-HU" sz="2800" b="1" u="sng" dirty="0" smtClean="0">
                <a:solidFill>
                  <a:srgbClr val="00B050"/>
                </a:solidFill>
              </a:rPr>
              <a:t>a jelentkező bekerülni!</a:t>
            </a:r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2997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1643" y="179249"/>
            <a:ext cx="121103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b="1" u="sng" dirty="0" smtClean="0"/>
              <a:t>Nem azonos az érettségire/szakmai vizsgára jelentkezéssel</a:t>
            </a:r>
            <a:r>
              <a:rPr lang="hu-HU" sz="4000" b="1" u="sng" dirty="0"/>
              <a:t>.</a:t>
            </a:r>
            <a:endParaRPr lang="hu-HU" sz="40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 smtClean="0"/>
              <a:t>A jelentkező intézi, de segítséget kérhet az iskolában.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 smtClean="0"/>
              <a:t>Kizárólag elektronikus úton, az E-felvételin keresztül lehetséges.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 smtClean="0"/>
              <a:t>A jelentkezéshez </a:t>
            </a:r>
            <a:r>
              <a:rPr lang="hu-HU" sz="4000" b="1" u="sng" dirty="0" smtClean="0">
                <a:solidFill>
                  <a:srgbClr val="FF0000"/>
                </a:solidFill>
              </a:rPr>
              <a:t>Ügyfélkapu+ vagy Digitális Állampolgárság</a:t>
            </a:r>
            <a:r>
              <a:rPr lang="hu-HU" sz="4000" dirty="0" smtClean="0"/>
              <a:t> szükséges. Az Ügyfélkapu január 15-én megszűnik.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2798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0742" y="2183275"/>
            <a:ext cx="11574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jelentkezési </a:t>
            </a:r>
            <a:r>
              <a:rPr lang="hu-HU" sz="2400" dirty="0" smtClean="0"/>
              <a:t>határidő </a:t>
            </a:r>
            <a:r>
              <a:rPr lang="hu-HU" sz="2400" b="1" u="sng" dirty="0" smtClean="0">
                <a:solidFill>
                  <a:srgbClr val="FF0000"/>
                </a:solidFill>
              </a:rPr>
              <a:t>(február 15.) </a:t>
            </a:r>
            <a:r>
              <a:rPr lang="hu-HU" sz="2400" dirty="0"/>
              <a:t>után új képzést </a:t>
            </a:r>
            <a:r>
              <a:rPr lang="hu-HU" sz="2400" b="1" dirty="0"/>
              <a:t>már nem lehet megjelölni</a:t>
            </a:r>
            <a:r>
              <a:rPr lang="hu-HU" sz="2400" dirty="0"/>
              <a:t>, </a:t>
            </a:r>
            <a:endParaRPr lang="hu-HU" sz="2400" dirty="0" smtClean="0"/>
          </a:p>
          <a:p>
            <a:r>
              <a:rPr lang="hu-HU" sz="2400" dirty="0" smtClean="0"/>
              <a:t>DE lehet módosítani: pl. finanszírozási </a:t>
            </a:r>
            <a:r>
              <a:rPr lang="hu-HU" sz="2400" dirty="0"/>
              <a:t>forma, </a:t>
            </a:r>
            <a:r>
              <a:rPr lang="hu-HU" sz="2400" dirty="0" smtClean="0"/>
              <a:t>telephely.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00742" y="3368852"/>
            <a:ext cx="113538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>
                <a:solidFill>
                  <a:srgbClr val="00B050"/>
                </a:solidFill>
              </a:rPr>
              <a:t>E</a:t>
            </a:r>
            <a:r>
              <a:rPr lang="hu-HU" sz="2400" b="1" u="sng" dirty="0" smtClean="0">
                <a:solidFill>
                  <a:srgbClr val="00B050"/>
                </a:solidFill>
              </a:rPr>
              <a:t>gy alkalommal lehetőség van a jelentkezések sorrendjének módosítására</a:t>
            </a:r>
            <a:r>
              <a:rPr lang="hu-HU" sz="2400" u="sng" dirty="0" smtClean="0">
                <a:solidFill>
                  <a:srgbClr val="00B050"/>
                </a:solidFill>
              </a:rPr>
              <a:t>, </a:t>
            </a:r>
          </a:p>
          <a:p>
            <a:endParaRPr lang="hu-HU" sz="2400" dirty="0" smtClean="0"/>
          </a:p>
          <a:p>
            <a:r>
              <a:rPr lang="hu-HU" sz="2400" dirty="0" smtClean="0"/>
              <a:t>illetve </a:t>
            </a:r>
            <a:r>
              <a:rPr lang="hu-HU" sz="2400" dirty="0"/>
              <a:t>a </a:t>
            </a:r>
            <a:r>
              <a:rPr lang="hu-HU" sz="2400" dirty="0" smtClean="0">
                <a:solidFill>
                  <a:srgbClr val="00B050"/>
                </a:solidFill>
              </a:rPr>
              <a:t>jelentkezéseket </a:t>
            </a:r>
            <a:r>
              <a:rPr lang="hu-HU" sz="2400" b="1" dirty="0">
                <a:solidFill>
                  <a:srgbClr val="00B050"/>
                </a:solidFill>
              </a:rPr>
              <a:t>vissza is lehet vonni</a:t>
            </a:r>
            <a:r>
              <a:rPr lang="hu-HU" sz="2400" dirty="0">
                <a:solidFill>
                  <a:srgbClr val="00B050"/>
                </a:solidFill>
              </a:rPr>
              <a:t>. </a:t>
            </a:r>
            <a:endParaRPr lang="hu-HU" sz="2400" dirty="0" smtClean="0">
              <a:solidFill>
                <a:srgbClr val="00B050"/>
              </a:solidFill>
            </a:endParaRPr>
          </a:p>
          <a:p>
            <a:endParaRPr lang="hu-HU" sz="2400" dirty="0" smtClean="0"/>
          </a:p>
          <a:p>
            <a:r>
              <a:rPr lang="hu-HU" sz="2400" dirty="0" smtClean="0"/>
              <a:t>A befizetett kiegészítő eljárási díjat nem lehet visszaigényelni!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b="1" u="sng" dirty="0" smtClean="0">
                <a:solidFill>
                  <a:srgbClr val="FF0000"/>
                </a:solidFill>
              </a:rPr>
              <a:t>A módosításokat nem lehet visszaállítani!</a:t>
            </a:r>
            <a:endParaRPr lang="hu-HU" sz="2400" b="1" u="sng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0741" y="253093"/>
            <a:ext cx="1135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Módosítási lehetőségek az ügyintézési időszakban:</a:t>
            </a:r>
          </a:p>
          <a:p>
            <a:r>
              <a:rPr lang="hu-HU" sz="2800" b="1" dirty="0" smtClean="0"/>
              <a:t> </a:t>
            </a:r>
          </a:p>
          <a:p>
            <a:r>
              <a:rPr lang="hu-HU" sz="2800" b="1" u="sng" dirty="0" smtClean="0">
                <a:solidFill>
                  <a:srgbClr val="FF0000"/>
                </a:solidFill>
              </a:rPr>
              <a:t>2025. március 20. </a:t>
            </a:r>
            <a:r>
              <a:rPr lang="hu-HU" sz="2800" b="1" u="sng" dirty="0">
                <a:solidFill>
                  <a:srgbClr val="FF0000"/>
                </a:solidFill>
              </a:rPr>
              <a:t>és július 9</a:t>
            </a:r>
            <a:r>
              <a:rPr lang="hu-HU" sz="2800" b="1" u="sng" dirty="0" smtClean="0">
                <a:solidFill>
                  <a:srgbClr val="FF0000"/>
                </a:solidFill>
              </a:rPr>
              <a:t>. között:</a:t>
            </a:r>
            <a:endParaRPr lang="hu-H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310093" y="430351"/>
            <a:ext cx="115457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dirty="0" smtClean="0"/>
          </a:p>
          <a:p>
            <a:r>
              <a:rPr lang="hu-HU" sz="2400" b="1" dirty="0" smtClean="0"/>
              <a:t>Egyes </a:t>
            </a:r>
            <a:r>
              <a:rPr lang="hu-HU" sz="2400" b="1" dirty="0"/>
              <a:t>felsőoktatási </a:t>
            </a:r>
            <a:r>
              <a:rPr lang="hu-HU" sz="2400" b="1" dirty="0" smtClean="0"/>
              <a:t>intézmények</a:t>
            </a:r>
            <a:r>
              <a:rPr lang="hu-HU" sz="2400" dirty="0" smtClean="0"/>
              <a:t> </a:t>
            </a:r>
            <a:r>
              <a:rPr lang="hu-HU" sz="2400" b="1" u="sng" dirty="0" smtClean="0">
                <a:solidFill>
                  <a:srgbClr val="00B050"/>
                </a:solidFill>
              </a:rPr>
              <a:t>alkalmassági</a:t>
            </a:r>
            <a:r>
              <a:rPr lang="hu-HU" sz="2400" b="1" u="sng" dirty="0">
                <a:solidFill>
                  <a:srgbClr val="00B050"/>
                </a:solidFill>
              </a:rPr>
              <a:t>, </a:t>
            </a:r>
            <a:r>
              <a:rPr lang="hu-HU" sz="2400" b="1" u="sng" dirty="0" smtClean="0">
                <a:solidFill>
                  <a:srgbClr val="00B050"/>
                </a:solidFill>
              </a:rPr>
              <a:t>gyakorlati</a:t>
            </a:r>
            <a:r>
              <a:rPr lang="hu-HU" sz="2400" b="1" u="sng" dirty="0">
                <a:solidFill>
                  <a:srgbClr val="00B050"/>
                </a:solidFill>
              </a:rPr>
              <a:t> </a:t>
            </a:r>
            <a:r>
              <a:rPr lang="hu-HU" sz="2400" dirty="0" smtClean="0"/>
              <a:t>felvételi vizsgát is tartanak, ezért </a:t>
            </a:r>
            <a:r>
              <a:rPr lang="hu-HU" sz="2400" b="1" dirty="0" smtClean="0"/>
              <a:t>külön </a:t>
            </a:r>
            <a:r>
              <a:rPr lang="hu-HU" sz="2400" b="1" dirty="0"/>
              <a:t>eljárási díjat kérhetnek, </a:t>
            </a:r>
            <a:r>
              <a:rPr lang="hu-HU" sz="2400" dirty="0"/>
              <a:t>amelyet a felsőoktatási </a:t>
            </a:r>
            <a:r>
              <a:rPr lang="hu-HU" sz="2400" dirty="0" smtClean="0"/>
              <a:t>intézménynek </a:t>
            </a:r>
            <a:r>
              <a:rPr lang="hu-HU" sz="2400" dirty="0"/>
              <a:t>kell befizetni. </a:t>
            </a:r>
            <a:endParaRPr lang="hu-HU" sz="2400" dirty="0" smtClean="0"/>
          </a:p>
          <a:p>
            <a:r>
              <a:rPr lang="hu-HU" sz="2400" dirty="0" smtClean="0"/>
              <a:t>Pl</a:t>
            </a:r>
            <a:r>
              <a:rPr lang="hu-HU" sz="2400" dirty="0" smtClean="0"/>
              <a:t>. a MOME egyes </a:t>
            </a:r>
            <a:r>
              <a:rPr lang="hu-HU" sz="2400" dirty="0" smtClean="0"/>
              <a:t>képzésein a gyakorlati vizsga </a:t>
            </a:r>
            <a:r>
              <a:rPr lang="hu-HU" sz="2400" dirty="0" smtClean="0"/>
              <a:t>5000 Ft, </a:t>
            </a:r>
            <a:r>
              <a:rPr lang="hu-HU" sz="2400" dirty="0" smtClean="0"/>
              <a:t>az </a:t>
            </a:r>
            <a:r>
              <a:rPr lang="hu-HU" sz="2400" dirty="0" smtClean="0"/>
              <a:t>NKE alkalmassági vizsgája nem díjköteles.</a:t>
            </a:r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400" dirty="0" smtClean="0"/>
              <a:t>Ezeket a vizsgákat az adott intézmények szervezik. Az időpontról, a lebonyolításról, a külön eljárási díj befizetésének </a:t>
            </a:r>
            <a:r>
              <a:rPr lang="hu-HU" sz="2400" dirty="0"/>
              <a:t>módjáról, </a:t>
            </a:r>
            <a:r>
              <a:rPr lang="hu-HU" sz="2400" dirty="0" err="1"/>
              <a:t>határidejéről</a:t>
            </a:r>
            <a:r>
              <a:rPr lang="hu-HU" sz="2400" dirty="0"/>
              <a:t> </a:t>
            </a:r>
            <a:r>
              <a:rPr lang="hu-HU" sz="2400" dirty="0" smtClean="0"/>
              <a:t> </a:t>
            </a:r>
            <a:r>
              <a:rPr lang="hu-HU" sz="2400" b="1" u="sng" dirty="0" smtClean="0"/>
              <a:t>vizsgabehívóban</a:t>
            </a:r>
            <a:r>
              <a:rPr lang="hu-HU" sz="2400" b="1" u="sng" dirty="0"/>
              <a:t> </a:t>
            </a:r>
            <a:r>
              <a:rPr lang="hu-HU" sz="2400" b="1" u="sng" dirty="0" smtClean="0"/>
              <a:t>küldenek tájékoztatást.</a:t>
            </a:r>
            <a:r>
              <a:rPr lang="hu-HU" sz="2400" b="1" u="sng" dirty="0" smtClean="0"/>
              <a:t> </a:t>
            </a:r>
            <a:endParaRPr lang="hu-HU" sz="2400" b="1" u="sng" dirty="0" smtClean="0"/>
          </a:p>
          <a:p>
            <a:endParaRPr lang="hu-HU" sz="2400" dirty="0"/>
          </a:p>
          <a:p>
            <a:r>
              <a:rPr lang="hu-HU" sz="2400" dirty="0" smtClean="0"/>
              <a:t>Az alkalmassági vizsga minősítése </a:t>
            </a:r>
            <a:r>
              <a:rPr lang="hu-HU" sz="2400" i="1" dirty="0" smtClean="0"/>
              <a:t>megfelelt, nem felelt meg.</a:t>
            </a:r>
          </a:p>
          <a:p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795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959986" y="2467669"/>
            <a:ext cx="3784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gyakorlati, alkalmassági vizsgával kapcsolatban az intézmények honlapján érdemes tájékozódni.</a:t>
            </a:r>
            <a:endParaRPr 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70" y="179464"/>
            <a:ext cx="7178590" cy="6323019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781396" y="3991593"/>
            <a:ext cx="1612669" cy="55386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987636" y="5602778"/>
            <a:ext cx="1197033" cy="5403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3" y="302079"/>
            <a:ext cx="9752733" cy="63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505435" y="823742"/>
            <a:ext cx="11455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DOKUMENTUMOK feltöltése:</a:t>
            </a:r>
          </a:p>
          <a:p>
            <a:endParaRPr lang="hu-H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u="sng" dirty="0" smtClean="0"/>
              <a:t>NEM KELL FELTÖLTENI: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nyelvvizsga bizonyítványokat</a:t>
            </a:r>
            <a:br>
              <a:rPr lang="hu-HU" sz="2400" dirty="0" smtClean="0"/>
            </a:b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Az érettségi bizonyítványokat és tanúsítványokat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dirty="0"/>
              <a:t>E</a:t>
            </a:r>
            <a:r>
              <a:rPr lang="hu-HU" sz="2400" dirty="0" smtClean="0"/>
              <a:t>zek adatait nem kell megadni, a rendszer a központi nyilvántartásból kéri le.</a:t>
            </a:r>
          </a:p>
        </p:txBody>
      </p:sp>
    </p:spTree>
    <p:extLst>
      <p:ext uri="{BB962C8B-B14F-4D97-AF65-F5344CB8AC3E}">
        <p14:creationId xmlns:p14="http://schemas.microsoft.com/office/powerpoint/2010/main" val="36386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5344" y="348781"/>
            <a:ext cx="116956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r>
              <a:rPr lang="hu-HU" sz="2400" u="sng" dirty="0" smtClean="0"/>
              <a:t>FEL </a:t>
            </a:r>
            <a:r>
              <a:rPr lang="hu-HU" sz="2400" u="sng" dirty="0"/>
              <a:t>KELL TÖLTENI </a:t>
            </a:r>
            <a:r>
              <a:rPr lang="hu-HU" sz="2400" dirty="0" smtClean="0"/>
              <a:t>:</a:t>
            </a:r>
          </a:p>
          <a:p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középiskolai bizonyítvány másolatát minden </a:t>
            </a:r>
            <a:r>
              <a:rPr lang="hu-HU" sz="2400" dirty="0" smtClean="0"/>
              <a:t>évfolyamról, </a:t>
            </a:r>
            <a:r>
              <a:rPr lang="hu-HU" sz="2400" dirty="0"/>
              <a:t>amelynek eredményeiből a tanulmányi pontok számíthatók</a:t>
            </a:r>
            <a:r>
              <a:rPr lang="hu-HU" sz="2400" dirty="0" smtClean="0"/>
              <a:t>,</a:t>
            </a:r>
          </a:p>
          <a:p>
            <a:r>
              <a:rPr lang="hu-HU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u="sng" dirty="0"/>
              <a:t>i</a:t>
            </a:r>
            <a:r>
              <a:rPr lang="hu-HU" sz="2400" b="1" u="sng" dirty="0" smtClean="0"/>
              <a:t>ntézményi pontok számításához szükséges dokumentumokat </a:t>
            </a:r>
            <a:r>
              <a:rPr lang="hu-HU" sz="2400" u="sng" dirty="0" smtClean="0"/>
              <a:t>pl. </a:t>
            </a:r>
            <a:r>
              <a:rPr lang="hu-HU" sz="2400" dirty="0" smtClean="0"/>
              <a:t>a szakértői </a:t>
            </a:r>
            <a:r>
              <a:rPr lang="hu-HU" sz="2400" dirty="0"/>
              <a:t>bizottság szakvéleményét, jegyzői határozatot a hátrányos helyzetről,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u="sng" dirty="0"/>
              <a:t>s</a:t>
            </a:r>
            <a:r>
              <a:rPr lang="hu-HU" sz="2400" b="1" u="sng" dirty="0" smtClean="0"/>
              <a:t>zakképesítés igazolását,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versenyeredmények </a:t>
            </a:r>
            <a:r>
              <a:rPr lang="hu-HU" sz="2400" dirty="0" smtClean="0"/>
              <a:t>igazolását</a:t>
            </a:r>
            <a:r>
              <a:rPr lang="hu-HU" sz="2400" dirty="0"/>
              <a:t> </a:t>
            </a:r>
            <a:r>
              <a:rPr lang="hu-HU" sz="2400" dirty="0" smtClean="0"/>
              <a:t>stb.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886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64029" y="5816670"/>
            <a:ext cx="1057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>
                <a:solidFill>
                  <a:srgbClr val="00B0F0"/>
                </a:solidFill>
              </a:rPr>
              <a:t>https://www.felvi.hu/felveteli/jelentkezes/felveteli_tajekoztato/FFT_2025A/dokumentumok/szakkepzettseg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9" y="1395709"/>
            <a:ext cx="7052723" cy="4241347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4735286" y="4359728"/>
            <a:ext cx="1624692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64029" y="506186"/>
            <a:ext cx="900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Szakképzettség: </a:t>
            </a:r>
            <a:r>
              <a:rPr lang="hu-HU" dirty="0" smtClean="0"/>
              <a:t>a jelentkezéskor meg kell adni a szakmák </a:t>
            </a:r>
            <a:r>
              <a:rPr lang="hu-HU" dirty="0"/>
              <a:t> azonosító </a:t>
            </a:r>
            <a:r>
              <a:rPr lang="hu-HU" dirty="0" smtClean="0"/>
              <a:t>számát.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val="13992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28650" y="369203"/>
            <a:ext cx="10180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Mire kell figyelni a feltöltéskor?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Egy dokumentum egy fájl legyen,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 err="1"/>
              <a:t>jpg</a:t>
            </a:r>
            <a:r>
              <a:rPr lang="hu-HU" sz="2400" b="1" u="sng" dirty="0"/>
              <a:t> vagy </a:t>
            </a:r>
            <a:r>
              <a:rPr lang="hu-HU" sz="2400" b="1" u="sng" dirty="0" err="1"/>
              <a:t>pdf</a:t>
            </a:r>
            <a:r>
              <a:rPr lang="hu-HU" sz="2400" b="1" u="sng" dirty="0"/>
              <a:t> </a:t>
            </a:r>
            <a:r>
              <a:rPr lang="hu-HU" sz="2400" dirty="0"/>
              <a:t>formátumban, a megfelelő irányba forgatva, 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 smtClean="0"/>
              <a:t>minden adat és a pecsétek legyenek </a:t>
            </a:r>
            <a:r>
              <a:rPr lang="hu-HU" sz="2400" b="1" u="sng" dirty="0"/>
              <a:t>rajta </a:t>
            </a:r>
            <a:r>
              <a:rPr lang="hu-HU" sz="2400" b="1" u="sng" dirty="0" smtClean="0"/>
              <a:t>jól láthatók!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 smtClean="0"/>
              <a:t>Az egyes dokumentumok a megfelelő helyre kerüljenek.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 smtClean="0"/>
              <a:t>A feltöltés után menteni kell.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b="1" u="sng" dirty="0"/>
          </a:p>
          <a:p>
            <a:r>
              <a:rPr lang="hu-HU" sz="2400" b="1" u="sng" dirty="0" smtClean="0"/>
              <a:t>A jelentkezés véglegesítése előtt érdemes ellenőrizni:</a:t>
            </a:r>
          </a:p>
          <a:p>
            <a:endParaRPr lang="hu-HU" sz="2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</a:t>
            </a:r>
            <a:r>
              <a:rPr lang="hu-HU" sz="2400" dirty="0" smtClean="0"/>
              <a:t>inden szükséges dokumentumot fel van-e töltve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</a:t>
            </a:r>
            <a:r>
              <a:rPr lang="hu-HU" sz="2400" dirty="0" smtClean="0"/>
              <a:t>inden adat és a pecsétek is jól olvashatók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teljes </a:t>
            </a:r>
            <a:r>
              <a:rPr lang="hu-HU" sz="2400" dirty="0"/>
              <a:t>terjedelmében </a:t>
            </a:r>
            <a:r>
              <a:rPr lang="hu-HU" sz="2400" dirty="0" smtClean="0"/>
              <a:t>megvan</a:t>
            </a:r>
            <a:endParaRPr lang="hu-HU" sz="2400" dirty="0"/>
          </a:p>
          <a:p>
            <a:endParaRPr lang="hu-HU" b="1" u="sng" dirty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28650" y="5481934"/>
            <a:ext cx="10752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 felület csak a feltöltés sikerességét igazolja vissza, a továbbiak ellenőrzése a jelentkező felelőssége!</a:t>
            </a:r>
          </a:p>
        </p:txBody>
      </p:sp>
    </p:spTree>
    <p:extLst>
      <p:ext uri="{BB962C8B-B14F-4D97-AF65-F5344CB8AC3E}">
        <p14:creationId xmlns:p14="http://schemas.microsoft.com/office/powerpoint/2010/main" val="4819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523391" y="573206"/>
            <a:ext cx="11172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 smtClean="0"/>
              <a:t>A legfontosabb határidők még egyszer:</a:t>
            </a:r>
          </a:p>
          <a:p>
            <a:r>
              <a:rPr lang="hu-HU" dirty="0"/>
              <a:t> 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174706"/>
              </p:ext>
            </p:extLst>
          </p:nvPr>
        </p:nvGraphicFramePr>
        <p:xfrm>
          <a:off x="853761" y="1311870"/>
          <a:ext cx="10512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000">
                  <a:extLst>
                    <a:ext uri="{9D8B030D-6E8A-4147-A177-3AD203B41FA5}">
                      <a16:colId xmlns:a16="http://schemas.microsoft.com/office/drawing/2014/main" val="3149550794"/>
                    </a:ext>
                  </a:extLst>
                </a:gridCol>
                <a:gridCol w="5256000">
                  <a:extLst>
                    <a:ext uri="{9D8B030D-6E8A-4147-A177-3AD203B41FA5}">
                      <a16:colId xmlns:a16="http://schemas.microsoft.com/office/drawing/2014/main" val="40625547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Esemény 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0070C0"/>
                          </a:solidFill>
                        </a:rPr>
                        <a:t>Határidő</a:t>
                      </a:r>
                      <a:endParaRPr lang="hu-H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9834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Jelentkezés</a:t>
                      </a:r>
                      <a:r>
                        <a:rPr lang="hu-HU" sz="2400" baseline="0" dirty="0" smtClean="0"/>
                        <a:t> és hitelesítés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rgbClr val="0070C0"/>
                          </a:solidFill>
                        </a:rPr>
                        <a:t>február 15.</a:t>
                      </a:r>
                      <a:endParaRPr lang="hu-H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6630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Ügyintézési időszak kezdete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rgbClr val="0070C0"/>
                          </a:solidFill>
                        </a:rPr>
                        <a:t>március</a:t>
                      </a:r>
                      <a:r>
                        <a:rPr lang="hu-HU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sz="2400" b="1" baseline="0" dirty="0" smtClean="0">
                          <a:solidFill>
                            <a:srgbClr val="0070C0"/>
                          </a:solidFill>
                        </a:rPr>
                        <a:t>20.</a:t>
                      </a:r>
                      <a:endParaRPr lang="hu-H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4985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Hiánypótlási felszólítá</a:t>
                      </a:r>
                      <a:r>
                        <a:rPr lang="hu-HU" sz="2400" baseline="0" dirty="0" smtClean="0"/>
                        <a:t>s megküldése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0070C0"/>
                          </a:solidFill>
                        </a:rPr>
                        <a:t>június 25-ig </a:t>
                      </a:r>
                      <a:r>
                        <a:rPr lang="hu-HU" sz="2400" dirty="0" smtClean="0">
                          <a:solidFill>
                            <a:srgbClr val="0070C0"/>
                          </a:solidFill>
                        </a:rPr>
                        <a:t>email-</a:t>
                      </a:r>
                      <a:r>
                        <a:rPr lang="hu-HU" sz="2400" dirty="0" err="1" smtClean="0">
                          <a:solidFill>
                            <a:srgbClr val="0070C0"/>
                          </a:solidFill>
                        </a:rPr>
                        <a:t>ben</a:t>
                      </a:r>
                      <a:r>
                        <a:rPr lang="hu-HU" sz="2400" dirty="0" smtClean="0">
                          <a:solidFill>
                            <a:srgbClr val="0070C0"/>
                          </a:solidFill>
                        </a:rPr>
                        <a:t>!</a:t>
                      </a:r>
                      <a:endParaRPr lang="hu-H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973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Hiánypótlás, sorrendmódosítás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rgbClr val="0070C0"/>
                          </a:solidFill>
                        </a:rPr>
                        <a:t>július 9.</a:t>
                      </a:r>
                      <a:endParaRPr lang="hu-H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6074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Ponthatárok várható kihirdetése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rgbClr val="0070C0"/>
                          </a:solidFill>
                        </a:rPr>
                        <a:t>július 23.</a:t>
                      </a:r>
                      <a:endParaRPr lang="hu-H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9023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Felvételi határozat közlése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0070C0"/>
                          </a:solidFill>
                        </a:rPr>
                        <a:t>július</a:t>
                      </a:r>
                      <a:r>
                        <a:rPr lang="hu-HU" sz="2400" baseline="0" dirty="0" smtClean="0">
                          <a:solidFill>
                            <a:srgbClr val="0070C0"/>
                          </a:solidFill>
                        </a:rPr>
                        <a:t> 31</a:t>
                      </a:r>
                      <a:r>
                        <a:rPr lang="hu-HU" sz="2400" dirty="0" smtClean="0">
                          <a:solidFill>
                            <a:srgbClr val="0070C0"/>
                          </a:solidFill>
                        </a:rPr>
                        <a:t>-ig</a:t>
                      </a:r>
                      <a:endParaRPr lang="hu-H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9528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Jogorvoslati kérelem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0070C0"/>
                          </a:solidFill>
                        </a:rPr>
                        <a:t>a döntéstől számított 15 napon belül</a:t>
                      </a:r>
                      <a:endParaRPr lang="hu-H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64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6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1005" y="1329121"/>
            <a:ext cx="101716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TOVÁBBI INFORMÁCIÓK:</a:t>
            </a:r>
          </a:p>
          <a:p>
            <a:endParaRPr lang="hu-HU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400" dirty="0"/>
              <a:t> </a:t>
            </a:r>
            <a:r>
              <a:rPr lang="hu-HU" sz="3600" dirty="0" smtClean="0">
                <a:solidFill>
                  <a:srgbClr val="FF0000"/>
                </a:solidFill>
              </a:rPr>
              <a:t>felvi.hu 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400" dirty="0" err="1"/>
              <a:t>Sikur</a:t>
            </a:r>
            <a:r>
              <a:rPr lang="hu-HU" sz="2400" dirty="0"/>
              <a:t> Tamásné igazgatóhelyettes</a:t>
            </a:r>
            <a:br>
              <a:rPr lang="hu-HU" sz="2400" dirty="0"/>
            </a:br>
            <a:r>
              <a:rPr lang="hu-HU" sz="2400" dirty="0"/>
              <a:t>06 66/323 022</a:t>
            </a:r>
            <a:br>
              <a:rPr lang="hu-HU" sz="2400" dirty="0"/>
            </a:br>
            <a:r>
              <a:rPr lang="hu-HU" sz="2400" dirty="0"/>
              <a:t>+36 70/508 3088 </a:t>
            </a:r>
          </a:p>
        </p:txBody>
      </p:sp>
    </p:spTree>
    <p:extLst>
      <p:ext uri="{BB962C8B-B14F-4D97-AF65-F5344CB8AC3E}">
        <p14:creationId xmlns:p14="http://schemas.microsoft.com/office/powerpoint/2010/main" val="11357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6416" y="288862"/>
            <a:ext cx="1124490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400" b="1" u="sng" dirty="0" smtClean="0">
                <a:solidFill>
                  <a:srgbClr val="FFC000"/>
                </a:solidFill>
              </a:rPr>
              <a:t>felvi.hu</a:t>
            </a:r>
          </a:p>
          <a:p>
            <a:endParaRPr lang="hu-H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 smtClean="0"/>
              <a:t>A jelentkezési kérelmet az </a:t>
            </a:r>
            <a:r>
              <a:rPr lang="hu-HU" sz="3200" b="1" u="sng" dirty="0" smtClean="0"/>
              <a:t>E-felvételi rendszerben </a:t>
            </a:r>
            <a:r>
              <a:rPr lang="hu-HU" sz="3200" dirty="0" smtClean="0"/>
              <a:t>kell benyújtani.</a:t>
            </a:r>
            <a:endParaRPr lang="hu-H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 smtClean="0"/>
              <a:t>Rendelkezni kell </a:t>
            </a:r>
            <a:r>
              <a:rPr lang="hu-HU" sz="3200" b="1" u="sng" dirty="0"/>
              <a:t>Ügyfélkapu + / Digitális Állampolgárság (DÁP) </a:t>
            </a:r>
            <a:r>
              <a:rPr lang="hu-HU" sz="3200" b="1" u="sng" dirty="0" smtClean="0"/>
              <a:t>regisztrációval</a:t>
            </a:r>
            <a:r>
              <a:rPr lang="hu-HU" sz="3200" dirty="0" smtClean="0"/>
              <a:t>, ezek </a:t>
            </a:r>
            <a:r>
              <a:rPr lang="hu-HU" sz="3200" dirty="0"/>
              <a:t>egyikével </a:t>
            </a:r>
            <a:r>
              <a:rPr lang="hu-HU" sz="3200" dirty="0" smtClean="0"/>
              <a:t>lehetséges </a:t>
            </a:r>
            <a:r>
              <a:rPr lang="hu-HU" sz="3200" smtClean="0"/>
              <a:t>az azonosítás </a:t>
            </a:r>
            <a:r>
              <a:rPr lang="hu-HU" sz="3200" dirty="0" smtClean="0"/>
              <a:t>az E-felvételibe való regisztráció során.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 smtClean="0"/>
              <a:t>A jelentkezést a folyamat végén hitelesíteni kell.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/>
              <a:t>A jelentkezés határideje: </a:t>
            </a:r>
            <a:r>
              <a:rPr lang="hu-HU" sz="3200" b="1" u="sng" dirty="0" smtClean="0">
                <a:solidFill>
                  <a:srgbClr val="FF0000"/>
                </a:solidFill>
              </a:rPr>
              <a:t>2025. február </a:t>
            </a:r>
            <a:r>
              <a:rPr lang="hu-HU" sz="3200" b="1" u="sng" dirty="0">
                <a:solidFill>
                  <a:srgbClr val="FF0000"/>
                </a:solidFill>
              </a:rPr>
              <a:t>15. (éjfél)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/>
        </p:nvSpPr>
        <p:spPr>
          <a:xfrm>
            <a:off x="4740474" y="3301259"/>
            <a:ext cx="2859436" cy="104613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9" y="551447"/>
            <a:ext cx="11137589" cy="5857666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1742894" y="3301259"/>
            <a:ext cx="2204357" cy="115072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4872594" y="3390455"/>
            <a:ext cx="2944677" cy="1046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250775" y="855467"/>
            <a:ext cx="2220685" cy="6469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6420672" y="4576912"/>
            <a:ext cx="1477325" cy="120493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8525253" y="3311057"/>
            <a:ext cx="2592102" cy="1204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67393" y="413968"/>
            <a:ext cx="1111159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Az E-felvételiben lehet</a:t>
            </a:r>
          </a:p>
          <a:p>
            <a:endParaRPr lang="hu-HU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benyújtani a </a:t>
            </a:r>
            <a:r>
              <a:rPr lang="hu-HU" sz="3200" dirty="0" smtClean="0"/>
              <a:t>jelentkezést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feltölteni a szükséges </a:t>
            </a:r>
            <a:r>
              <a:rPr lang="hu-HU" sz="3200" dirty="0" smtClean="0"/>
              <a:t>dokumentumokat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befizetni az esetleges kiegészítő eljárási </a:t>
            </a:r>
            <a:r>
              <a:rPr lang="hu-HU" sz="3200" dirty="0" smtClean="0"/>
              <a:t>díjat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megerősíteni (hitelesíteni) a jelentkezési </a:t>
            </a:r>
            <a:r>
              <a:rPr lang="hu-HU" sz="3200" dirty="0" smtClean="0"/>
              <a:t>kérelmet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az ügyintézési időszakban </a:t>
            </a:r>
            <a:r>
              <a:rPr lang="hu-HU" sz="3200" dirty="0" smtClean="0"/>
              <a:t>tájékozódni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8258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8085" y="608736"/>
            <a:ext cx="115170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/>
              <a:t>A Hivatal az </a:t>
            </a:r>
            <a:r>
              <a:rPr lang="hu-HU" sz="3200" b="1" dirty="0" smtClean="0"/>
              <a:t>E-felvételiben</a:t>
            </a:r>
          </a:p>
          <a:p>
            <a:endParaRPr lang="hu-HU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küld tájékoztatásokat, hiánypótlási felhívásokat</a:t>
            </a:r>
            <a:r>
              <a:rPr lang="hu-HU" sz="3200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mutatja meg a kiszámított felvételi pontszámot</a:t>
            </a:r>
            <a:r>
              <a:rPr lang="hu-HU" sz="3200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teszi elérhetővé a besorolási döntést</a:t>
            </a:r>
            <a:r>
              <a:rPr lang="hu-HU" sz="3200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fogadja a jogi képviselő nélküli felperesek jogorvoslati kérelmeit.</a:t>
            </a:r>
          </a:p>
        </p:txBody>
      </p:sp>
    </p:spTree>
    <p:extLst>
      <p:ext uri="{BB962C8B-B14F-4D97-AF65-F5344CB8AC3E}">
        <p14:creationId xmlns:p14="http://schemas.microsoft.com/office/powerpoint/2010/main" val="13908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A jelentkezés menete</a:t>
            </a: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8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19" y="0"/>
            <a:ext cx="5808248" cy="668655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4120603" y="1317945"/>
            <a:ext cx="2979964" cy="22074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233557" y="2237014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Ügyintézési időszak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17" y="187854"/>
            <a:ext cx="78771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Fabetű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Fabetű</Template>
  <TotalTime>1896</TotalTime>
  <Words>860</Words>
  <Application>Microsoft Office PowerPoint</Application>
  <PresentationFormat>Szélesvásznú</PresentationFormat>
  <Paragraphs>142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4" baseType="lpstr">
      <vt:lpstr>Arial</vt:lpstr>
      <vt:lpstr>Bookman Old Style</vt:lpstr>
      <vt:lpstr>Century Gothic</vt:lpstr>
      <vt:lpstr>Wingdings</vt:lpstr>
      <vt:lpstr>Fabetű</vt:lpstr>
      <vt:lpstr> Tudnivalók a felsőoktatási felvételiről: 1. A jelentkezés  </vt:lpstr>
      <vt:lpstr>PowerPoint-bemutató</vt:lpstr>
      <vt:lpstr>PowerPoint-bemutató</vt:lpstr>
      <vt:lpstr>PowerPoint-bemutató</vt:lpstr>
      <vt:lpstr>PowerPoint-bemutató</vt:lpstr>
      <vt:lpstr>PowerPoint-bemutató</vt:lpstr>
      <vt:lpstr>A jelentkezés menete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Tudnivalók a felsőoktatási felvételiről</dc:title>
  <dc:creator>user</dc:creator>
  <cp:lastModifiedBy>IGH</cp:lastModifiedBy>
  <cp:revision>105</cp:revision>
  <dcterms:created xsi:type="dcterms:W3CDTF">2021-01-13T10:51:12Z</dcterms:created>
  <dcterms:modified xsi:type="dcterms:W3CDTF">2025-01-07T09:49:19Z</dcterms:modified>
</cp:coreProperties>
</file>